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1346" r:id="rId2"/>
    <p:sldId id="1314" r:id="rId3"/>
    <p:sldId id="257" r:id="rId4"/>
    <p:sldId id="1329" r:id="rId5"/>
    <p:sldId id="258" r:id="rId6"/>
    <p:sldId id="1320" r:id="rId7"/>
    <p:sldId id="1347" r:id="rId8"/>
    <p:sldId id="338" r:id="rId9"/>
    <p:sldId id="260" r:id="rId10"/>
    <p:sldId id="261" r:id="rId11"/>
    <p:sldId id="259" r:id="rId12"/>
    <p:sldId id="1288" r:id="rId13"/>
    <p:sldId id="268" r:id="rId14"/>
    <p:sldId id="1289" r:id="rId15"/>
    <p:sldId id="262" r:id="rId16"/>
    <p:sldId id="1317" r:id="rId17"/>
    <p:sldId id="1318" r:id="rId18"/>
    <p:sldId id="1291" r:id="rId19"/>
    <p:sldId id="271" r:id="rId20"/>
    <p:sldId id="1292" r:id="rId21"/>
    <p:sldId id="272" r:id="rId22"/>
    <p:sldId id="1290" r:id="rId23"/>
    <p:sldId id="134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41535C"/>
    <a:srgbClr val="00B0F0"/>
    <a:srgbClr val="FFFFFF"/>
    <a:srgbClr val="00B050"/>
    <a:srgbClr val="FFC000"/>
    <a:srgbClr val="FE0304"/>
    <a:srgbClr val="42525B"/>
    <a:srgbClr val="D7D3D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74" autoAdjust="0"/>
  </p:normalViewPr>
  <p:slideViewPr>
    <p:cSldViewPr snapToGrid="0">
      <p:cViewPr varScale="1">
        <p:scale>
          <a:sx n="83" d="100"/>
          <a:sy n="83" d="100"/>
        </p:scale>
        <p:origin x="4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0B504-BF64-4C5D-9FB1-F13E5EC8B7C1}" type="datetimeFigureOut">
              <a:rPr lang="fr-BF" smtClean="0"/>
              <a:t>26/05/2024</a:t>
            </a:fld>
            <a:endParaRPr lang="fr-BF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F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F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F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76D3A-00ED-49B4-B9A1-3BC661314898}" type="slidenum">
              <a:rPr lang="fr-BF" smtClean="0"/>
              <a:t>‹N°›</a:t>
            </a:fld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120438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2025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DC69A-7999-4917-9A74-A2FF24B70C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2025"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3DC69A-7999-4917-9A74-A2FF24B70CA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76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18" Type="http://schemas.microsoft.com/office/2007/relationships/hdphoto" Target="../media/hdphoto3.wdp"/><Relationship Id="rId3" Type="http://schemas.openxmlformats.org/officeDocument/2006/relationships/image" Target="../media/image9.jp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17" Type="http://schemas.openxmlformats.org/officeDocument/2006/relationships/image" Target="../media/image41.png"/><Relationship Id="rId2" Type="http://schemas.openxmlformats.org/officeDocument/2006/relationships/image" Target="../media/image10.jpeg"/><Relationship Id="rId16" Type="http://schemas.openxmlformats.org/officeDocument/2006/relationships/image" Target="../media/image40.jpg"/><Relationship Id="rId20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eg"/><Relationship Id="rId10" Type="http://schemas.openxmlformats.org/officeDocument/2006/relationships/image" Target="../media/image34.jpg"/><Relationship Id="rId19" Type="http://schemas.openxmlformats.org/officeDocument/2006/relationships/image" Target="../media/image12.png"/><Relationship Id="rId4" Type="http://schemas.openxmlformats.org/officeDocument/2006/relationships/image" Target="../media/image28.jpg"/><Relationship Id="rId9" Type="http://schemas.openxmlformats.org/officeDocument/2006/relationships/image" Target="../media/image33.jpg"/><Relationship Id="rId1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75C87-EAAD-31D3-7C69-66DCB724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-157770"/>
            <a:ext cx="10555513" cy="1478570"/>
          </a:xfrm>
        </p:spPr>
        <p:txBody>
          <a:bodyPr/>
          <a:lstStyle/>
          <a:p>
            <a:r>
              <a:rPr lang="fr-FR" b="1" dirty="0"/>
              <a:t>FONCTIONNEMENT DU MARKETING D’affiliation</a:t>
            </a:r>
            <a:endParaRPr lang="fr-BF" b="1" dirty="0"/>
          </a:p>
        </p:txBody>
      </p:sp>
      <p:pic>
        <p:nvPicPr>
          <p:cNvPr id="5122" name="Picture 2" descr="Marketing d'Affiliation : Le Guide complet pour Débuter en 2024">
            <a:extLst>
              <a:ext uri="{FF2B5EF4-FFF2-40B4-BE49-F238E27FC236}">
                <a16:creationId xmlns:a16="http://schemas.microsoft.com/office/drawing/2014/main" id="{475BFB59-F288-1BD3-2DFE-0D7F74AE1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12192000" cy="55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48E3DA-3549-E124-1EC8-FB411839A460}"/>
              </a:ext>
            </a:extLst>
          </p:cNvPr>
          <p:cNvSpPr/>
          <p:nvPr/>
        </p:nvSpPr>
        <p:spPr>
          <a:xfrm>
            <a:off x="9768114" y="5878286"/>
            <a:ext cx="1872343" cy="66765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282357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5A7E22-3AAA-06BB-3672-C30A7E749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51" y="-309737"/>
            <a:ext cx="9905998" cy="1478570"/>
          </a:xfrm>
        </p:spPr>
        <p:txBody>
          <a:bodyPr>
            <a:normAutofit/>
          </a:bodyPr>
          <a:lstStyle/>
          <a:p>
            <a:r>
              <a:rPr lang="fr-BF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commission en affiliation marketing, comment ça marche ?</a:t>
            </a:r>
            <a:endParaRPr lang="fr-BF" sz="44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D1588F-7384-1AB7-D292-89CDE11259A6}"/>
              </a:ext>
            </a:extLst>
          </p:cNvPr>
          <p:cNvSpPr txBox="1"/>
          <p:nvPr/>
        </p:nvSpPr>
        <p:spPr>
          <a:xfrm>
            <a:off x="1139250" y="999990"/>
            <a:ext cx="10706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L'affilié, inscrit au programme d'affiliation, se voit attribuer un </a:t>
            </a:r>
            <a:r>
              <a:rPr lang="fr-BF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lien d'affilié</a:t>
            </a:r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un lien avec un</a:t>
            </a:r>
            <a:r>
              <a:rPr lang="fr-BF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identifiant unique</a:t>
            </a:r>
            <a:endParaRPr lang="fr-BF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AF30A4C-B945-DB31-4E97-BEB038113AF5}"/>
              </a:ext>
            </a:extLst>
          </p:cNvPr>
          <p:cNvSpPr txBox="1"/>
          <p:nvPr/>
        </p:nvSpPr>
        <p:spPr>
          <a:xfrm>
            <a:off x="1139249" y="1369322"/>
            <a:ext cx="10943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Lorsqu’un visiteur clique sur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lien de l’affilié, </a:t>
            </a:r>
            <a:r>
              <a:rPr lang="fr-BF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cookie</a:t>
            </a:r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est placé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u</a:t>
            </a:r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clic est comptabilisé pour l'affilié.</a:t>
            </a:r>
            <a:endParaRPr lang="fr-BF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98AEB13-99C4-9DBC-40C9-EC49A307492E}"/>
              </a:ext>
            </a:extLst>
          </p:cNvPr>
          <p:cNvSpPr txBox="1"/>
          <p:nvPr/>
        </p:nvSpPr>
        <p:spPr>
          <a:xfrm>
            <a:off x="1139249" y="5689167"/>
            <a:ext cx="10457005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F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F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F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ce processus est visible dans les statistiques proposées par la plateforme d'affiliation.</a:t>
            </a:r>
            <a:endParaRPr lang="fr-BF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cookie affiliation">
            <a:extLst>
              <a:ext uri="{FF2B5EF4-FFF2-40B4-BE49-F238E27FC236}">
                <a16:creationId xmlns:a16="http://schemas.microsoft.com/office/drawing/2014/main" id="{6C9A1FDE-6673-C46B-64CD-7CAFBE49E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1951594"/>
            <a:ext cx="8502145" cy="396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9A702E1-1D6D-BA11-D4AB-830D663D1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58" y="4346132"/>
            <a:ext cx="1511878" cy="1511878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9A465E76-D505-94F2-917D-DF9FAA79158C}"/>
              </a:ext>
            </a:extLst>
          </p:cNvPr>
          <p:cNvCxnSpPr/>
          <p:nvPr/>
        </p:nvCxnSpPr>
        <p:spPr>
          <a:xfrm flipV="1">
            <a:off x="2402897" y="2964873"/>
            <a:ext cx="1462521" cy="12607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E0EEDBD2-B887-E911-3616-8FDDBC2C6167}"/>
              </a:ext>
            </a:extLst>
          </p:cNvPr>
          <p:cNvSpPr txBox="1"/>
          <p:nvPr/>
        </p:nvSpPr>
        <p:spPr>
          <a:xfrm rot="19312533">
            <a:off x="2220092" y="3474908"/>
            <a:ext cx="106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Votre lien</a:t>
            </a:r>
            <a:endParaRPr lang="fr-BF" dirty="0">
              <a:solidFill>
                <a:srgbClr val="FF0000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03C8648-5A67-3807-1908-905DB432C94C}"/>
              </a:ext>
            </a:extLst>
          </p:cNvPr>
          <p:cNvSpPr/>
          <p:nvPr/>
        </p:nvSpPr>
        <p:spPr>
          <a:xfrm>
            <a:off x="4073236" y="2092036"/>
            <a:ext cx="2701637" cy="872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7" name="Légende : flèche vers le bas 16">
            <a:extLst>
              <a:ext uri="{FF2B5EF4-FFF2-40B4-BE49-F238E27FC236}">
                <a16:creationId xmlns:a16="http://schemas.microsoft.com/office/drawing/2014/main" id="{D8F02123-9B3B-36B2-7349-7D5E2BD62566}"/>
              </a:ext>
            </a:extLst>
          </p:cNvPr>
          <p:cNvSpPr/>
          <p:nvPr/>
        </p:nvSpPr>
        <p:spPr>
          <a:xfrm>
            <a:off x="4584123" y="3352799"/>
            <a:ext cx="1511878" cy="1110149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Crée compte</a:t>
            </a:r>
            <a:endParaRPr lang="fr-BF" sz="2400" b="1" dirty="0">
              <a:solidFill>
                <a:schemeClr val="tx1"/>
              </a:solidFill>
            </a:endParaRPr>
          </a:p>
        </p:txBody>
      </p:sp>
      <p:sp>
        <p:nvSpPr>
          <p:cNvPr id="18" name="Légende : flèche vers le bas 17">
            <a:extLst>
              <a:ext uri="{FF2B5EF4-FFF2-40B4-BE49-F238E27FC236}">
                <a16:creationId xmlns:a16="http://schemas.microsoft.com/office/drawing/2014/main" id="{86157EB3-AA1C-CA61-1504-0E9F6DC9CB10}"/>
              </a:ext>
            </a:extLst>
          </p:cNvPr>
          <p:cNvSpPr/>
          <p:nvPr/>
        </p:nvSpPr>
        <p:spPr>
          <a:xfrm>
            <a:off x="7687326" y="3338052"/>
            <a:ext cx="1511878" cy="1110149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>
                <a:solidFill>
                  <a:schemeClr val="tx1"/>
                </a:solidFill>
              </a:rPr>
              <a:t>Tranfert</a:t>
            </a:r>
            <a:r>
              <a:rPr lang="fr-FR" sz="2400" b="1" dirty="0">
                <a:solidFill>
                  <a:schemeClr val="tx1"/>
                </a:solidFill>
              </a:rPr>
              <a:t> Bonus</a:t>
            </a:r>
            <a:endParaRPr lang="fr-BF" sz="2400" b="1" dirty="0">
              <a:solidFill>
                <a:schemeClr val="tx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9105BA-B6E0-1D15-3914-F7DF10472900}"/>
              </a:ext>
            </a:extLst>
          </p:cNvPr>
          <p:cNvSpPr txBox="1"/>
          <p:nvPr/>
        </p:nvSpPr>
        <p:spPr>
          <a:xfrm>
            <a:off x="4327055" y="4532684"/>
            <a:ext cx="2159566" cy="11387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BF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$$$$$$$</a:t>
            </a:r>
            <a:endParaRPr lang="fr-F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attente</a:t>
            </a:r>
            <a:endParaRPr lang="fr-BF" sz="2400" b="1" dirty="0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1616AC6-FA8E-2812-68D0-C7AAFD2D5682}"/>
              </a:ext>
            </a:extLst>
          </p:cNvPr>
          <p:cNvCxnSpPr>
            <a:cxnSpLocks/>
          </p:cNvCxnSpPr>
          <p:nvPr/>
        </p:nvCxnSpPr>
        <p:spPr>
          <a:xfrm flipV="1">
            <a:off x="6774873" y="3081689"/>
            <a:ext cx="427110" cy="12644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8698CCCE-CF33-A5BA-FF92-37DEDC00BEC9}"/>
              </a:ext>
            </a:extLst>
          </p:cNvPr>
          <p:cNvSpPr txBox="1"/>
          <p:nvPr/>
        </p:nvSpPr>
        <p:spPr>
          <a:xfrm>
            <a:off x="7299944" y="2107986"/>
            <a:ext cx="2442528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Activer compte</a:t>
            </a:r>
          </a:p>
          <a:p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(Payer formation</a:t>
            </a:r>
            <a:endParaRPr lang="fr-BF" sz="2400" b="1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649D9A3B-8023-6082-D97B-46249090E9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4220" y="4225636"/>
            <a:ext cx="2235783" cy="20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5" grpId="0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A0EA-2135-62F4-6753-0399505F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4" y="0"/>
            <a:ext cx="11539470" cy="1478570"/>
          </a:xfrm>
        </p:spPr>
        <p:txBody>
          <a:bodyPr>
            <a:normAutofit/>
          </a:bodyPr>
          <a:lstStyle/>
          <a:p>
            <a:r>
              <a:rPr lang="fr-BF" b="1" dirty="0"/>
              <a:t>les différents acteurs</a:t>
            </a:r>
            <a:r>
              <a:rPr lang="fr-FR" b="1" dirty="0"/>
              <a:t> SUR TETPROGRAM</a:t>
            </a:r>
            <a:endParaRPr lang="fr-BF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FEF98A-1998-6819-45E6-A0A55253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453" y="1002696"/>
            <a:ext cx="2459462" cy="24594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8A76F7-31E6-105D-4CC8-5F7C45E3E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16"/>
          <a:stretch/>
        </p:blipFill>
        <p:spPr>
          <a:xfrm>
            <a:off x="708797" y="2877852"/>
            <a:ext cx="2459462" cy="245946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1040F0B-7049-1826-7785-6184531F4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5704" y="4245109"/>
            <a:ext cx="2282465" cy="228246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B3055DC3-3386-1DAB-DFCE-E51342BD9E50}"/>
              </a:ext>
            </a:extLst>
          </p:cNvPr>
          <p:cNvSpPr txBox="1"/>
          <p:nvPr/>
        </p:nvSpPr>
        <p:spPr>
          <a:xfrm>
            <a:off x="658918" y="5201675"/>
            <a:ext cx="2715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L’annonceur ou le vendeur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FCA64B5-17E6-FAA0-B165-7F95FD766BDF}"/>
              </a:ext>
            </a:extLst>
          </p:cNvPr>
          <p:cNvSpPr txBox="1"/>
          <p:nvPr/>
        </p:nvSpPr>
        <p:spPr>
          <a:xfrm>
            <a:off x="5766185" y="3094567"/>
            <a:ext cx="236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Le réseau d’affiliation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F66EC7B-7DEB-42FD-0D07-059E6F8DBB9B}"/>
              </a:ext>
            </a:extLst>
          </p:cNvPr>
          <p:cNvSpPr txBox="1"/>
          <p:nvPr/>
        </p:nvSpPr>
        <p:spPr>
          <a:xfrm>
            <a:off x="8254675" y="6198230"/>
            <a:ext cx="2684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Le client/ consommateur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C4B68A0-C5A2-250E-E416-2BF9FF1D7B3B}"/>
              </a:ext>
            </a:extLst>
          </p:cNvPr>
          <p:cNvSpPr txBox="1"/>
          <p:nvPr/>
        </p:nvSpPr>
        <p:spPr>
          <a:xfrm>
            <a:off x="658918" y="4967982"/>
            <a:ext cx="245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L’éditeur ou l’affilié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EBA0498-5A37-4707-6BFF-F27A901CC0F7}"/>
              </a:ext>
            </a:extLst>
          </p:cNvPr>
          <p:cNvSpPr txBox="1"/>
          <p:nvPr/>
        </p:nvSpPr>
        <p:spPr>
          <a:xfrm>
            <a:off x="5538788" y="3404109"/>
            <a:ext cx="2715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L’annonceur ou le vendeur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860ED0F-00E5-17C8-8390-69BC1DC828F4}"/>
              </a:ext>
            </a:extLst>
          </p:cNvPr>
          <p:cNvSpPr txBox="1"/>
          <p:nvPr/>
        </p:nvSpPr>
        <p:spPr>
          <a:xfrm>
            <a:off x="5674915" y="1000955"/>
            <a:ext cx="1583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srgbClr val="FF0000"/>
                </a:solidFill>
              </a:rPr>
              <a:t>tetprogram</a:t>
            </a:r>
            <a:endParaRPr lang="fr-BF" sz="2400" b="1" dirty="0">
              <a:solidFill>
                <a:srgbClr val="FF000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2A82E8-D977-39DC-A2E4-18E581B61725}"/>
              </a:ext>
            </a:extLst>
          </p:cNvPr>
          <p:cNvSpPr txBox="1"/>
          <p:nvPr/>
        </p:nvSpPr>
        <p:spPr>
          <a:xfrm>
            <a:off x="708797" y="3000493"/>
            <a:ext cx="940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VOUS</a:t>
            </a:r>
            <a:endParaRPr lang="fr-BF" sz="2400" b="1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B5DF4690-BD17-5B9B-1222-187FA0991BE7}"/>
              </a:ext>
            </a:extLst>
          </p:cNvPr>
          <p:cNvCxnSpPr/>
          <p:nvPr/>
        </p:nvCxnSpPr>
        <p:spPr>
          <a:xfrm flipH="1">
            <a:off x="3374805" y="2846231"/>
            <a:ext cx="2262647" cy="92721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>
            <a:extLst>
              <a:ext uri="{FF2B5EF4-FFF2-40B4-BE49-F238E27FC236}">
                <a16:creationId xmlns:a16="http://schemas.microsoft.com/office/drawing/2014/main" id="{DF2F632B-656C-6AB6-87F8-C4797935358E}"/>
              </a:ext>
            </a:extLst>
          </p:cNvPr>
          <p:cNvSpPr txBox="1"/>
          <p:nvPr/>
        </p:nvSpPr>
        <p:spPr>
          <a:xfrm rot="20141175">
            <a:off x="4090127" y="2747478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Boutique</a:t>
            </a:r>
            <a:endParaRPr lang="fr-BF" sz="2400" b="1" dirty="0"/>
          </a:p>
        </p:txBody>
      </p:sp>
      <p:pic>
        <p:nvPicPr>
          <p:cNvPr id="2054" name="Image 2053">
            <a:extLst>
              <a:ext uri="{FF2B5EF4-FFF2-40B4-BE49-F238E27FC236}">
                <a16:creationId xmlns:a16="http://schemas.microsoft.com/office/drawing/2014/main" id="{0F9C2B05-3476-5F08-972D-6AAE8C6B4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427" y="1615888"/>
            <a:ext cx="574358" cy="57435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CB5D26F-33A6-368C-50A9-275E0881DC4D}"/>
              </a:ext>
            </a:extLst>
          </p:cNvPr>
          <p:cNvSpPr txBox="1"/>
          <p:nvPr/>
        </p:nvSpPr>
        <p:spPr>
          <a:xfrm>
            <a:off x="9835838" y="4218125"/>
            <a:ext cx="148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Partenaire</a:t>
            </a:r>
            <a:endParaRPr lang="fr-BF" sz="2400" b="1" dirty="0">
              <a:solidFill>
                <a:srgbClr val="FF0000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A8146E46-5D84-596A-3744-D7951EACC66B}"/>
              </a:ext>
            </a:extLst>
          </p:cNvPr>
          <p:cNvSpPr/>
          <p:nvPr/>
        </p:nvSpPr>
        <p:spPr>
          <a:xfrm>
            <a:off x="2145833" y="1648496"/>
            <a:ext cx="3491619" cy="1197735"/>
          </a:xfrm>
          <a:custGeom>
            <a:avLst/>
            <a:gdLst>
              <a:gd name="connsiteX0" fmla="*/ 2220104 w 2220104"/>
              <a:gd name="connsiteY0" fmla="*/ 90152 h 1197735"/>
              <a:gd name="connsiteX1" fmla="*/ 2155710 w 2220104"/>
              <a:gd name="connsiteY1" fmla="*/ 51515 h 1197735"/>
              <a:gd name="connsiteX2" fmla="*/ 1769343 w 2220104"/>
              <a:gd name="connsiteY2" fmla="*/ 0 h 1197735"/>
              <a:gd name="connsiteX3" fmla="*/ 1241310 w 2220104"/>
              <a:gd name="connsiteY3" fmla="*/ 25758 h 1197735"/>
              <a:gd name="connsiteX4" fmla="*/ 932217 w 2220104"/>
              <a:gd name="connsiteY4" fmla="*/ 115910 h 1197735"/>
              <a:gd name="connsiteX5" fmla="*/ 648881 w 2220104"/>
              <a:gd name="connsiteY5" fmla="*/ 218941 h 1197735"/>
              <a:gd name="connsiteX6" fmla="*/ 507214 w 2220104"/>
              <a:gd name="connsiteY6" fmla="*/ 373487 h 1197735"/>
              <a:gd name="connsiteX7" fmla="*/ 455698 w 2220104"/>
              <a:gd name="connsiteY7" fmla="*/ 437881 h 1197735"/>
              <a:gd name="connsiteX8" fmla="*/ 378425 w 2220104"/>
              <a:gd name="connsiteY8" fmla="*/ 515155 h 1197735"/>
              <a:gd name="connsiteX9" fmla="*/ 249636 w 2220104"/>
              <a:gd name="connsiteY9" fmla="*/ 785611 h 1197735"/>
              <a:gd name="connsiteX10" fmla="*/ 211000 w 2220104"/>
              <a:gd name="connsiteY10" fmla="*/ 927279 h 1197735"/>
              <a:gd name="connsiteX11" fmla="*/ 198121 w 2220104"/>
              <a:gd name="connsiteY11" fmla="*/ 991673 h 1197735"/>
              <a:gd name="connsiteX12" fmla="*/ 172363 w 2220104"/>
              <a:gd name="connsiteY12" fmla="*/ 1081825 h 1197735"/>
              <a:gd name="connsiteX13" fmla="*/ 159484 w 2220104"/>
              <a:gd name="connsiteY13" fmla="*/ 1184856 h 1197735"/>
              <a:gd name="connsiteX14" fmla="*/ 30696 w 2220104"/>
              <a:gd name="connsiteY14" fmla="*/ 1081825 h 1197735"/>
              <a:gd name="connsiteX15" fmla="*/ 4938 w 2220104"/>
              <a:gd name="connsiteY15" fmla="*/ 1030310 h 1197735"/>
              <a:gd name="connsiteX16" fmla="*/ 56453 w 2220104"/>
              <a:gd name="connsiteY16" fmla="*/ 1068946 h 1197735"/>
              <a:gd name="connsiteX17" fmla="*/ 120848 w 2220104"/>
              <a:gd name="connsiteY17" fmla="*/ 1107583 h 1197735"/>
              <a:gd name="connsiteX18" fmla="*/ 159484 w 2220104"/>
              <a:gd name="connsiteY18" fmla="*/ 1133341 h 1197735"/>
              <a:gd name="connsiteX19" fmla="*/ 249636 w 2220104"/>
              <a:gd name="connsiteY19" fmla="*/ 1197735 h 1197735"/>
              <a:gd name="connsiteX20" fmla="*/ 391304 w 2220104"/>
              <a:gd name="connsiteY20" fmla="*/ 1081825 h 1197735"/>
              <a:gd name="connsiteX21" fmla="*/ 442820 w 2220104"/>
              <a:gd name="connsiteY21" fmla="*/ 1056067 h 1197735"/>
              <a:gd name="connsiteX22" fmla="*/ 507214 w 2220104"/>
              <a:gd name="connsiteY22" fmla="*/ 1030310 h 119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20104" h="1197735">
                <a:moveTo>
                  <a:pt x="2220104" y="90152"/>
                </a:moveTo>
                <a:cubicBezTo>
                  <a:pt x="2198639" y="77273"/>
                  <a:pt x="2178816" y="61143"/>
                  <a:pt x="2155710" y="51515"/>
                </a:cubicBezTo>
                <a:cubicBezTo>
                  <a:pt x="2043920" y="4936"/>
                  <a:pt x="1863100" y="8153"/>
                  <a:pt x="1769343" y="0"/>
                </a:cubicBezTo>
                <a:cubicBezTo>
                  <a:pt x="1593332" y="8586"/>
                  <a:pt x="1415865" y="1589"/>
                  <a:pt x="1241310" y="25758"/>
                </a:cubicBezTo>
                <a:cubicBezTo>
                  <a:pt x="1135000" y="40478"/>
                  <a:pt x="1035091" y="85326"/>
                  <a:pt x="932217" y="115910"/>
                </a:cubicBezTo>
                <a:cubicBezTo>
                  <a:pt x="840540" y="143165"/>
                  <a:pt x="734037" y="170280"/>
                  <a:pt x="648881" y="218941"/>
                </a:cubicBezTo>
                <a:cubicBezTo>
                  <a:pt x="578936" y="258910"/>
                  <a:pt x="557296" y="308380"/>
                  <a:pt x="507214" y="373487"/>
                </a:cubicBezTo>
                <a:cubicBezTo>
                  <a:pt x="490454" y="395275"/>
                  <a:pt x="475135" y="418444"/>
                  <a:pt x="455698" y="437881"/>
                </a:cubicBezTo>
                <a:cubicBezTo>
                  <a:pt x="429940" y="463639"/>
                  <a:pt x="398277" y="484613"/>
                  <a:pt x="378425" y="515155"/>
                </a:cubicBezTo>
                <a:cubicBezTo>
                  <a:pt x="334489" y="582748"/>
                  <a:pt x="285142" y="702765"/>
                  <a:pt x="249636" y="785611"/>
                </a:cubicBezTo>
                <a:cubicBezTo>
                  <a:pt x="220445" y="960770"/>
                  <a:pt x="257534" y="772167"/>
                  <a:pt x="211000" y="927279"/>
                </a:cubicBezTo>
                <a:cubicBezTo>
                  <a:pt x="204710" y="948246"/>
                  <a:pt x="202870" y="970305"/>
                  <a:pt x="198121" y="991673"/>
                </a:cubicBezTo>
                <a:cubicBezTo>
                  <a:pt x="187339" y="1040190"/>
                  <a:pt x="186706" y="1038798"/>
                  <a:pt x="172363" y="1081825"/>
                </a:cubicBezTo>
                <a:cubicBezTo>
                  <a:pt x="168070" y="1116169"/>
                  <a:pt x="187648" y="1164739"/>
                  <a:pt x="159484" y="1184856"/>
                </a:cubicBezTo>
                <a:cubicBezTo>
                  <a:pt x="121704" y="1211841"/>
                  <a:pt x="39036" y="1094335"/>
                  <a:pt x="30696" y="1081825"/>
                </a:cubicBezTo>
                <a:cubicBezTo>
                  <a:pt x="20047" y="1065851"/>
                  <a:pt x="-12234" y="1038896"/>
                  <a:pt x="4938" y="1030310"/>
                </a:cubicBezTo>
                <a:cubicBezTo>
                  <a:pt x="24136" y="1020710"/>
                  <a:pt x="38593" y="1057040"/>
                  <a:pt x="56453" y="1068946"/>
                </a:cubicBezTo>
                <a:cubicBezTo>
                  <a:pt x="77281" y="1082831"/>
                  <a:pt x="99621" y="1094316"/>
                  <a:pt x="120848" y="1107583"/>
                </a:cubicBezTo>
                <a:cubicBezTo>
                  <a:pt x="133974" y="1115787"/>
                  <a:pt x="148539" y="1122396"/>
                  <a:pt x="159484" y="1133341"/>
                </a:cubicBezTo>
                <a:cubicBezTo>
                  <a:pt x="230632" y="1204489"/>
                  <a:pt x="159246" y="1175137"/>
                  <a:pt x="249636" y="1197735"/>
                </a:cubicBezTo>
                <a:cubicBezTo>
                  <a:pt x="319435" y="1110488"/>
                  <a:pt x="281489" y="1141724"/>
                  <a:pt x="391304" y="1081825"/>
                </a:cubicBezTo>
                <a:cubicBezTo>
                  <a:pt x="408159" y="1072632"/>
                  <a:pt x="424843" y="1062808"/>
                  <a:pt x="442820" y="1056067"/>
                </a:cubicBezTo>
                <a:cubicBezTo>
                  <a:pt x="511707" y="1030235"/>
                  <a:pt x="477881" y="1059643"/>
                  <a:pt x="507214" y="1030310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CE24D1F-3CB4-4A51-945F-1BEE537A8C02}"/>
              </a:ext>
            </a:extLst>
          </p:cNvPr>
          <p:cNvCxnSpPr/>
          <p:nvPr/>
        </p:nvCxnSpPr>
        <p:spPr>
          <a:xfrm flipH="1">
            <a:off x="3374019" y="3259950"/>
            <a:ext cx="2262647" cy="92721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78F2972-A789-6686-6A6A-FD4DF37ACD46}"/>
              </a:ext>
            </a:extLst>
          </p:cNvPr>
          <p:cNvSpPr txBox="1"/>
          <p:nvPr/>
        </p:nvSpPr>
        <p:spPr>
          <a:xfrm rot="20219436">
            <a:off x="4022566" y="3223668"/>
            <a:ext cx="1487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Formation</a:t>
            </a:r>
            <a:endParaRPr lang="fr-BF" sz="2400" b="1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5880A66-DFEC-006E-F0C0-830278CC697F}"/>
              </a:ext>
            </a:extLst>
          </p:cNvPr>
          <p:cNvCxnSpPr/>
          <p:nvPr/>
        </p:nvCxnSpPr>
        <p:spPr>
          <a:xfrm flipH="1">
            <a:off x="3406335" y="3723049"/>
            <a:ext cx="2262647" cy="92721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7CCE240F-C1D7-3C65-B718-99A274249B9A}"/>
              </a:ext>
            </a:extLst>
          </p:cNvPr>
          <p:cNvSpPr txBox="1"/>
          <p:nvPr/>
        </p:nvSpPr>
        <p:spPr>
          <a:xfrm rot="20219436">
            <a:off x="4051999" y="3686767"/>
            <a:ext cx="149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Affiliation</a:t>
            </a:r>
            <a:endParaRPr lang="fr-BF" sz="2400" b="1" dirty="0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735894B-4310-F4A7-D0FA-0236E8669634}"/>
              </a:ext>
            </a:extLst>
          </p:cNvPr>
          <p:cNvCxnSpPr/>
          <p:nvPr/>
        </p:nvCxnSpPr>
        <p:spPr>
          <a:xfrm flipH="1">
            <a:off x="4020669" y="3813063"/>
            <a:ext cx="2262647" cy="927210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F0067421-8AF0-183F-9497-11A44C678A2C}"/>
              </a:ext>
            </a:extLst>
          </p:cNvPr>
          <p:cNvSpPr txBox="1"/>
          <p:nvPr/>
        </p:nvSpPr>
        <p:spPr>
          <a:xfrm rot="20219436">
            <a:off x="4939194" y="3776781"/>
            <a:ext cx="947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Invest</a:t>
            </a:r>
            <a:endParaRPr lang="fr-BF" sz="24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CE638EFD-F815-8289-EE5F-06BCA41D7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814" y="2941832"/>
            <a:ext cx="574358" cy="57435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A078425-E7DB-024F-55B5-2C0E159FAA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028" y="3494041"/>
            <a:ext cx="574358" cy="57435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06A031E-E5A6-5525-9E5C-092E2ABC8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7466" y="4146815"/>
            <a:ext cx="574358" cy="57435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778293E-FF87-2DCC-BF1C-AF177C71C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8979" y="4040236"/>
            <a:ext cx="574358" cy="574358"/>
          </a:xfrm>
          <a:prstGeom prst="rect">
            <a:avLst/>
          </a:prstGeom>
        </p:spPr>
      </p:pic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39951E6-7923-355A-8BE9-DE0E87BAC94F}"/>
              </a:ext>
            </a:extLst>
          </p:cNvPr>
          <p:cNvSpPr/>
          <p:nvPr/>
        </p:nvSpPr>
        <p:spPr>
          <a:xfrm>
            <a:off x="1918952" y="5575445"/>
            <a:ext cx="6540027" cy="915636"/>
          </a:xfrm>
          <a:custGeom>
            <a:avLst/>
            <a:gdLst>
              <a:gd name="connsiteX0" fmla="*/ 0 w 6540027"/>
              <a:gd name="connsiteY0" fmla="*/ 39744 h 915636"/>
              <a:gd name="connsiteX1" fmla="*/ 77273 w 6540027"/>
              <a:gd name="connsiteY1" fmla="*/ 117017 h 915636"/>
              <a:gd name="connsiteX2" fmla="*/ 631065 w 6540027"/>
              <a:gd name="connsiteY2" fmla="*/ 413231 h 915636"/>
              <a:gd name="connsiteX3" fmla="*/ 875763 w 6540027"/>
              <a:gd name="connsiteY3" fmla="*/ 542020 h 915636"/>
              <a:gd name="connsiteX4" fmla="*/ 1455313 w 6540027"/>
              <a:gd name="connsiteY4" fmla="*/ 722324 h 915636"/>
              <a:gd name="connsiteX5" fmla="*/ 1545465 w 6540027"/>
              <a:gd name="connsiteY5" fmla="*/ 748082 h 915636"/>
              <a:gd name="connsiteX6" fmla="*/ 1944710 w 6540027"/>
              <a:gd name="connsiteY6" fmla="*/ 799597 h 915636"/>
              <a:gd name="connsiteX7" fmla="*/ 2768958 w 6540027"/>
              <a:gd name="connsiteY7" fmla="*/ 825355 h 915636"/>
              <a:gd name="connsiteX8" fmla="*/ 3052293 w 6540027"/>
              <a:gd name="connsiteY8" fmla="*/ 902628 h 915636"/>
              <a:gd name="connsiteX9" fmla="*/ 3090930 w 6540027"/>
              <a:gd name="connsiteY9" fmla="*/ 915507 h 915636"/>
              <a:gd name="connsiteX10" fmla="*/ 3296992 w 6540027"/>
              <a:gd name="connsiteY10" fmla="*/ 876870 h 915636"/>
              <a:gd name="connsiteX11" fmla="*/ 4018209 w 6540027"/>
              <a:gd name="connsiteY11" fmla="*/ 812476 h 915636"/>
              <a:gd name="connsiteX12" fmla="*/ 4095482 w 6540027"/>
              <a:gd name="connsiteY12" fmla="*/ 799597 h 915636"/>
              <a:gd name="connsiteX13" fmla="*/ 4404575 w 6540027"/>
              <a:gd name="connsiteY13" fmla="*/ 773840 h 915636"/>
              <a:gd name="connsiteX14" fmla="*/ 4803820 w 6540027"/>
              <a:gd name="connsiteY14" fmla="*/ 683687 h 915636"/>
              <a:gd name="connsiteX15" fmla="*/ 5125792 w 6540027"/>
              <a:gd name="connsiteY15" fmla="*/ 580656 h 915636"/>
              <a:gd name="connsiteX16" fmla="*/ 5203065 w 6540027"/>
              <a:gd name="connsiteY16" fmla="*/ 554899 h 915636"/>
              <a:gd name="connsiteX17" fmla="*/ 5370490 w 6540027"/>
              <a:gd name="connsiteY17" fmla="*/ 490504 h 915636"/>
              <a:gd name="connsiteX18" fmla="*/ 5525037 w 6540027"/>
              <a:gd name="connsiteY18" fmla="*/ 464747 h 915636"/>
              <a:gd name="connsiteX19" fmla="*/ 5731099 w 6540027"/>
              <a:gd name="connsiteY19" fmla="*/ 387473 h 915636"/>
              <a:gd name="connsiteX20" fmla="*/ 5782614 w 6540027"/>
              <a:gd name="connsiteY20" fmla="*/ 348837 h 915636"/>
              <a:gd name="connsiteX21" fmla="*/ 5988676 w 6540027"/>
              <a:gd name="connsiteY21" fmla="*/ 310200 h 915636"/>
              <a:gd name="connsiteX22" fmla="*/ 6130344 w 6540027"/>
              <a:gd name="connsiteY22" fmla="*/ 245806 h 915636"/>
              <a:gd name="connsiteX23" fmla="*/ 6194738 w 6540027"/>
              <a:gd name="connsiteY23" fmla="*/ 194290 h 915636"/>
              <a:gd name="connsiteX24" fmla="*/ 6259133 w 6540027"/>
              <a:gd name="connsiteY24" fmla="*/ 155654 h 915636"/>
              <a:gd name="connsiteX25" fmla="*/ 6349285 w 6540027"/>
              <a:gd name="connsiteY25" fmla="*/ 129896 h 915636"/>
              <a:gd name="connsiteX26" fmla="*/ 6439437 w 6540027"/>
              <a:gd name="connsiteY26" fmla="*/ 91259 h 915636"/>
              <a:gd name="connsiteX27" fmla="*/ 6478073 w 6540027"/>
              <a:gd name="connsiteY27" fmla="*/ 65501 h 915636"/>
              <a:gd name="connsiteX28" fmla="*/ 6516710 w 6540027"/>
              <a:gd name="connsiteY28" fmla="*/ 52623 h 915636"/>
              <a:gd name="connsiteX29" fmla="*/ 6323527 w 6540027"/>
              <a:gd name="connsiteY29" fmla="*/ 26865 h 915636"/>
              <a:gd name="connsiteX30" fmla="*/ 6233375 w 6540027"/>
              <a:gd name="connsiteY30" fmla="*/ 13986 h 915636"/>
              <a:gd name="connsiteX31" fmla="*/ 6181859 w 6540027"/>
              <a:gd name="connsiteY31" fmla="*/ 1107 h 915636"/>
              <a:gd name="connsiteX32" fmla="*/ 6220496 w 6540027"/>
              <a:gd name="connsiteY32" fmla="*/ 13986 h 915636"/>
              <a:gd name="connsiteX33" fmla="*/ 6529589 w 6540027"/>
              <a:gd name="connsiteY33" fmla="*/ 13986 h 915636"/>
              <a:gd name="connsiteX34" fmla="*/ 6516710 w 6540027"/>
              <a:gd name="connsiteY34" fmla="*/ 129896 h 915636"/>
              <a:gd name="connsiteX35" fmla="*/ 6490952 w 6540027"/>
              <a:gd name="connsiteY35" fmla="*/ 284442 h 915636"/>
              <a:gd name="connsiteX36" fmla="*/ 6478073 w 6540027"/>
              <a:gd name="connsiteY36" fmla="*/ 348837 h 915636"/>
              <a:gd name="connsiteX37" fmla="*/ 6465194 w 6540027"/>
              <a:gd name="connsiteY37" fmla="*/ 374594 h 9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40027" h="915636">
                <a:moveTo>
                  <a:pt x="0" y="39744"/>
                </a:moveTo>
                <a:cubicBezTo>
                  <a:pt x="25758" y="65502"/>
                  <a:pt x="47979" y="95365"/>
                  <a:pt x="77273" y="117017"/>
                </a:cubicBezTo>
                <a:cubicBezTo>
                  <a:pt x="312876" y="291158"/>
                  <a:pt x="339686" y="270779"/>
                  <a:pt x="631065" y="413231"/>
                </a:cubicBezTo>
                <a:cubicBezTo>
                  <a:pt x="713872" y="453715"/>
                  <a:pt x="789884" y="508542"/>
                  <a:pt x="875763" y="542020"/>
                </a:cubicBezTo>
                <a:cubicBezTo>
                  <a:pt x="1875403" y="931710"/>
                  <a:pt x="1157652" y="647908"/>
                  <a:pt x="1455313" y="722324"/>
                </a:cubicBezTo>
                <a:cubicBezTo>
                  <a:pt x="1485633" y="729904"/>
                  <a:pt x="1514819" y="741953"/>
                  <a:pt x="1545465" y="748082"/>
                </a:cubicBezTo>
                <a:cubicBezTo>
                  <a:pt x="1628993" y="764788"/>
                  <a:pt x="1878103" y="796348"/>
                  <a:pt x="1944710" y="799597"/>
                </a:cubicBezTo>
                <a:cubicBezTo>
                  <a:pt x="2219267" y="812990"/>
                  <a:pt x="2494209" y="816769"/>
                  <a:pt x="2768958" y="825355"/>
                </a:cubicBezTo>
                <a:lnTo>
                  <a:pt x="3052293" y="902628"/>
                </a:lnTo>
                <a:cubicBezTo>
                  <a:pt x="3065366" y="906288"/>
                  <a:pt x="3077429" y="916928"/>
                  <a:pt x="3090930" y="915507"/>
                </a:cubicBezTo>
                <a:cubicBezTo>
                  <a:pt x="3160430" y="908191"/>
                  <a:pt x="3227783" y="886559"/>
                  <a:pt x="3296992" y="876870"/>
                </a:cubicBezTo>
                <a:cubicBezTo>
                  <a:pt x="3703037" y="820024"/>
                  <a:pt x="3668940" y="828352"/>
                  <a:pt x="4018209" y="812476"/>
                </a:cubicBezTo>
                <a:cubicBezTo>
                  <a:pt x="4043967" y="808183"/>
                  <a:pt x="4069499" y="802195"/>
                  <a:pt x="4095482" y="799597"/>
                </a:cubicBezTo>
                <a:cubicBezTo>
                  <a:pt x="4198357" y="789310"/>
                  <a:pt x="4302544" y="790536"/>
                  <a:pt x="4404575" y="773840"/>
                </a:cubicBezTo>
                <a:cubicBezTo>
                  <a:pt x="4539217" y="751808"/>
                  <a:pt x="4672033" y="718987"/>
                  <a:pt x="4803820" y="683687"/>
                </a:cubicBezTo>
                <a:cubicBezTo>
                  <a:pt x="4912668" y="654531"/>
                  <a:pt x="5018549" y="615250"/>
                  <a:pt x="5125792" y="580656"/>
                </a:cubicBezTo>
                <a:cubicBezTo>
                  <a:pt x="5151632" y="572321"/>
                  <a:pt x="5177724" y="564646"/>
                  <a:pt x="5203065" y="554899"/>
                </a:cubicBezTo>
                <a:cubicBezTo>
                  <a:pt x="5258873" y="533434"/>
                  <a:pt x="5312911" y="506626"/>
                  <a:pt x="5370490" y="490504"/>
                </a:cubicBezTo>
                <a:cubicBezTo>
                  <a:pt x="5420782" y="476422"/>
                  <a:pt x="5473521" y="473333"/>
                  <a:pt x="5525037" y="464747"/>
                </a:cubicBezTo>
                <a:cubicBezTo>
                  <a:pt x="5593724" y="438989"/>
                  <a:pt x="5672412" y="431488"/>
                  <a:pt x="5731099" y="387473"/>
                </a:cubicBezTo>
                <a:cubicBezTo>
                  <a:pt x="5748271" y="374594"/>
                  <a:pt x="5762055" y="355005"/>
                  <a:pt x="5782614" y="348837"/>
                </a:cubicBezTo>
                <a:cubicBezTo>
                  <a:pt x="5849551" y="328756"/>
                  <a:pt x="5919989" y="323079"/>
                  <a:pt x="5988676" y="310200"/>
                </a:cubicBezTo>
                <a:cubicBezTo>
                  <a:pt x="6035899" y="288735"/>
                  <a:pt x="6085134" y="271237"/>
                  <a:pt x="6130344" y="245806"/>
                </a:cubicBezTo>
                <a:cubicBezTo>
                  <a:pt x="6154302" y="232330"/>
                  <a:pt x="6172219" y="210053"/>
                  <a:pt x="6194738" y="194290"/>
                </a:cubicBezTo>
                <a:cubicBezTo>
                  <a:pt x="6215245" y="179935"/>
                  <a:pt x="6236744" y="166849"/>
                  <a:pt x="6259133" y="155654"/>
                </a:cubicBezTo>
                <a:cubicBezTo>
                  <a:pt x="6277611" y="146415"/>
                  <a:pt x="6332777" y="134023"/>
                  <a:pt x="6349285" y="129896"/>
                </a:cubicBezTo>
                <a:cubicBezTo>
                  <a:pt x="6446282" y="65230"/>
                  <a:pt x="6323007" y="141158"/>
                  <a:pt x="6439437" y="91259"/>
                </a:cubicBezTo>
                <a:cubicBezTo>
                  <a:pt x="6453664" y="85162"/>
                  <a:pt x="6464229" y="72423"/>
                  <a:pt x="6478073" y="65501"/>
                </a:cubicBezTo>
                <a:cubicBezTo>
                  <a:pt x="6490215" y="59430"/>
                  <a:pt x="6503831" y="56916"/>
                  <a:pt x="6516710" y="52623"/>
                </a:cubicBezTo>
                <a:cubicBezTo>
                  <a:pt x="6260989" y="27051"/>
                  <a:pt x="6483577" y="53540"/>
                  <a:pt x="6323527" y="26865"/>
                </a:cubicBezTo>
                <a:cubicBezTo>
                  <a:pt x="6293584" y="21874"/>
                  <a:pt x="6263241" y="19416"/>
                  <a:pt x="6233375" y="13986"/>
                </a:cubicBezTo>
                <a:cubicBezTo>
                  <a:pt x="6215960" y="10820"/>
                  <a:pt x="6199559" y="1107"/>
                  <a:pt x="6181859" y="1107"/>
                </a:cubicBezTo>
                <a:cubicBezTo>
                  <a:pt x="6168283" y="1107"/>
                  <a:pt x="6207617" y="9693"/>
                  <a:pt x="6220496" y="13986"/>
                </a:cubicBezTo>
                <a:cubicBezTo>
                  <a:pt x="6238484" y="12602"/>
                  <a:pt x="6498823" y="-16780"/>
                  <a:pt x="6529589" y="13986"/>
                </a:cubicBezTo>
                <a:cubicBezTo>
                  <a:pt x="6557077" y="41474"/>
                  <a:pt x="6522208" y="91412"/>
                  <a:pt x="6516710" y="129896"/>
                </a:cubicBezTo>
                <a:cubicBezTo>
                  <a:pt x="6509324" y="181597"/>
                  <a:pt x="6501194" y="233230"/>
                  <a:pt x="6490952" y="284442"/>
                </a:cubicBezTo>
                <a:cubicBezTo>
                  <a:pt x="6486659" y="305907"/>
                  <a:pt x="6484087" y="327789"/>
                  <a:pt x="6478073" y="348837"/>
                </a:cubicBezTo>
                <a:cubicBezTo>
                  <a:pt x="6475436" y="358067"/>
                  <a:pt x="6469487" y="366008"/>
                  <a:pt x="6465194" y="374594"/>
                </a:cubicBezTo>
              </a:path>
            </a:pathLst>
          </a:custGeom>
          <a:noFill/>
          <a:ln w="76200">
            <a:solidFill>
              <a:srgbClr val="FF9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184D907-6278-D2C0-5845-49D19FF39800}"/>
              </a:ext>
            </a:extLst>
          </p:cNvPr>
          <p:cNvSpPr txBox="1"/>
          <p:nvPr/>
        </p:nvSpPr>
        <p:spPr>
          <a:xfrm rot="21262168">
            <a:off x="4095662" y="114013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40%</a:t>
            </a:r>
            <a:endParaRPr lang="fr-BF" sz="2400" b="1" dirty="0"/>
          </a:p>
        </p:txBody>
      </p: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6FE4E46C-210A-92DB-AA79-B5EEB2E00CEA}"/>
              </a:ext>
            </a:extLst>
          </p:cNvPr>
          <p:cNvSpPr/>
          <p:nvPr/>
        </p:nvSpPr>
        <p:spPr>
          <a:xfrm>
            <a:off x="8113690" y="2176530"/>
            <a:ext cx="2228045" cy="1906073"/>
          </a:xfrm>
          <a:custGeom>
            <a:avLst/>
            <a:gdLst>
              <a:gd name="connsiteX0" fmla="*/ 2228045 w 2228045"/>
              <a:gd name="connsiteY0" fmla="*/ 1906073 h 1906073"/>
              <a:gd name="connsiteX1" fmla="*/ 2215166 w 2228045"/>
              <a:gd name="connsiteY1" fmla="*/ 1828800 h 1906073"/>
              <a:gd name="connsiteX2" fmla="*/ 2150772 w 2228045"/>
              <a:gd name="connsiteY2" fmla="*/ 1738647 h 1906073"/>
              <a:gd name="connsiteX3" fmla="*/ 1712890 w 2228045"/>
              <a:gd name="connsiteY3" fmla="*/ 1287887 h 1906073"/>
              <a:gd name="connsiteX4" fmla="*/ 1094704 w 2228045"/>
              <a:gd name="connsiteY4" fmla="*/ 824247 h 1906073"/>
              <a:gd name="connsiteX5" fmla="*/ 746975 w 2228045"/>
              <a:gd name="connsiteY5" fmla="*/ 631064 h 1906073"/>
              <a:gd name="connsiteX6" fmla="*/ 656823 w 2228045"/>
              <a:gd name="connsiteY6" fmla="*/ 566670 h 1906073"/>
              <a:gd name="connsiteX7" fmla="*/ 515155 w 2228045"/>
              <a:gd name="connsiteY7" fmla="*/ 489397 h 1906073"/>
              <a:gd name="connsiteX8" fmla="*/ 386366 w 2228045"/>
              <a:gd name="connsiteY8" fmla="*/ 437881 h 1906073"/>
              <a:gd name="connsiteX9" fmla="*/ 257578 w 2228045"/>
              <a:gd name="connsiteY9" fmla="*/ 347729 h 1906073"/>
              <a:gd name="connsiteX10" fmla="*/ 180304 w 2228045"/>
              <a:gd name="connsiteY10" fmla="*/ 334850 h 1906073"/>
              <a:gd name="connsiteX11" fmla="*/ 154547 w 2228045"/>
              <a:gd name="connsiteY11" fmla="*/ 296214 h 1906073"/>
              <a:gd name="connsiteX12" fmla="*/ 12879 w 2228045"/>
              <a:gd name="connsiteY12" fmla="*/ 321971 h 1906073"/>
              <a:gd name="connsiteX13" fmla="*/ 90152 w 2228045"/>
              <a:gd name="connsiteY13" fmla="*/ 425002 h 1906073"/>
              <a:gd name="connsiteX14" fmla="*/ 115910 w 2228045"/>
              <a:gd name="connsiteY14" fmla="*/ 476518 h 1906073"/>
              <a:gd name="connsiteX15" fmla="*/ 25758 w 2228045"/>
              <a:gd name="connsiteY15" fmla="*/ 347729 h 1906073"/>
              <a:gd name="connsiteX16" fmla="*/ 0 w 2228045"/>
              <a:gd name="connsiteY16" fmla="*/ 309093 h 1906073"/>
              <a:gd name="connsiteX17" fmla="*/ 231820 w 2228045"/>
              <a:gd name="connsiteY17" fmla="*/ 38636 h 1906073"/>
              <a:gd name="connsiteX18" fmla="*/ 309093 w 2228045"/>
              <a:gd name="connsiteY18" fmla="*/ 0 h 190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28045" h="1906073">
                <a:moveTo>
                  <a:pt x="2228045" y="1906073"/>
                </a:moveTo>
                <a:cubicBezTo>
                  <a:pt x="2223752" y="1880315"/>
                  <a:pt x="2226109" y="1852510"/>
                  <a:pt x="2215166" y="1828800"/>
                </a:cubicBezTo>
                <a:cubicBezTo>
                  <a:pt x="2199690" y="1795269"/>
                  <a:pt x="2175901" y="1765709"/>
                  <a:pt x="2150772" y="1738647"/>
                </a:cubicBezTo>
                <a:cubicBezTo>
                  <a:pt x="2008233" y="1585144"/>
                  <a:pt x="1874592" y="1421053"/>
                  <a:pt x="1712890" y="1287887"/>
                </a:cubicBezTo>
                <a:cubicBezTo>
                  <a:pt x="1538236" y="1144055"/>
                  <a:pt x="1277169" y="920281"/>
                  <a:pt x="1094704" y="824247"/>
                </a:cubicBezTo>
                <a:cubicBezTo>
                  <a:pt x="936576" y="741022"/>
                  <a:pt x="874384" y="716003"/>
                  <a:pt x="746975" y="631064"/>
                </a:cubicBezTo>
                <a:cubicBezTo>
                  <a:pt x="716248" y="610579"/>
                  <a:pt x="687550" y="587155"/>
                  <a:pt x="656823" y="566670"/>
                </a:cubicBezTo>
                <a:cubicBezTo>
                  <a:pt x="620366" y="542365"/>
                  <a:pt x="554269" y="505694"/>
                  <a:pt x="515155" y="489397"/>
                </a:cubicBezTo>
                <a:cubicBezTo>
                  <a:pt x="467254" y="469438"/>
                  <a:pt x="428518" y="467388"/>
                  <a:pt x="386366" y="437881"/>
                </a:cubicBezTo>
                <a:cubicBezTo>
                  <a:pt x="334844" y="401816"/>
                  <a:pt x="315892" y="365223"/>
                  <a:pt x="257578" y="347729"/>
                </a:cubicBezTo>
                <a:cubicBezTo>
                  <a:pt x="232566" y="340225"/>
                  <a:pt x="206062" y="339143"/>
                  <a:pt x="180304" y="334850"/>
                </a:cubicBezTo>
                <a:cubicBezTo>
                  <a:pt x="171718" y="321971"/>
                  <a:pt x="167426" y="304800"/>
                  <a:pt x="154547" y="296214"/>
                </a:cubicBezTo>
                <a:cubicBezTo>
                  <a:pt x="102978" y="261835"/>
                  <a:pt x="60813" y="301428"/>
                  <a:pt x="12879" y="321971"/>
                </a:cubicBezTo>
                <a:cubicBezTo>
                  <a:pt x="38637" y="356315"/>
                  <a:pt x="66339" y="389282"/>
                  <a:pt x="90152" y="425002"/>
                </a:cubicBezTo>
                <a:cubicBezTo>
                  <a:pt x="100802" y="440976"/>
                  <a:pt x="131884" y="487168"/>
                  <a:pt x="115910" y="476518"/>
                </a:cubicBezTo>
                <a:cubicBezTo>
                  <a:pt x="60554" y="439614"/>
                  <a:pt x="54298" y="397673"/>
                  <a:pt x="25758" y="347729"/>
                </a:cubicBezTo>
                <a:cubicBezTo>
                  <a:pt x="18079" y="334290"/>
                  <a:pt x="8586" y="321972"/>
                  <a:pt x="0" y="309093"/>
                </a:cubicBezTo>
                <a:cubicBezTo>
                  <a:pt x="55631" y="183925"/>
                  <a:pt x="71901" y="102605"/>
                  <a:pt x="231820" y="38636"/>
                </a:cubicBezTo>
                <a:cubicBezTo>
                  <a:pt x="301851" y="10623"/>
                  <a:pt x="279866" y="29224"/>
                  <a:pt x="309093" y="0"/>
                </a:cubicBezTo>
              </a:path>
            </a:pathLst>
          </a:cu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38B5AE4-00F9-61F8-3D40-968C0DF6FA73}"/>
              </a:ext>
            </a:extLst>
          </p:cNvPr>
          <p:cNvSpPr txBox="1"/>
          <p:nvPr/>
        </p:nvSpPr>
        <p:spPr>
          <a:xfrm rot="2314991">
            <a:off x="8644464" y="2929538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FFFF"/>
                </a:solidFill>
              </a:rPr>
              <a:t>Inscrit et activé</a:t>
            </a:r>
            <a:endParaRPr lang="fr-BF" sz="2400" b="1" dirty="0">
              <a:solidFill>
                <a:srgbClr val="00FFFF"/>
              </a:solidFill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229A3B90-5E38-C224-6928-995DB20AE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3566" y="2060221"/>
            <a:ext cx="574358" cy="53558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4B09398F-683A-28B4-AB1E-B9B3AF1C0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639" y="2385404"/>
            <a:ext cx="574358" cy="535588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BDE5666-6CC3-DFC6-2DBA-6E00FAFCE2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8861" y="2424208"/>
            <a:ext cx="574358" cy="535588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C7A42097-DFF6-AEB0-2587-102B9D6C3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01358" y="1196075"/>
            <a:ext cx="574358" cy="574358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D1E10CDE-A56E-379C-1E38-21CEF9504E5E}"/>
              </a:ext>
            </a:extLst>
          </p:cNvPr>
          <p:cNvSpPr txBox="1"/>
          <p:nvPr/>
        </p:nvSpPr>
        <p:spPr>
          <a:xfrm rot="21262168">
            <a:off x="4996006" y="5991458"/>
            <a:ext cx="1540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9900"/>
                </a:solidFill>
              </a:rPr>
              <a:t>Lien affilié</a:t>
            </a:r>
            <a:endParaRPr lang="fr-BF" sz="2400" b="1" dirty="0">
              <a:solidFill>
                <a:srgbClr val="FF9900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85A087F-D76D-CEAA-1D72-FEAF707163C8}"/>
              </a:ext>
            </a:extLst>
          </p:cNvPr>
          <p:cNvSpPr txBox="1"/>
          <p:nvPr/>
        </p:nvSpPr>
        <p:spPr>
          <a:xfrm rot="21262168">
            <a:off x="578426" y="20179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60%</a:t>
            </a:r>
            <a:endParaRPr lang="fr-BF" sz="2400" b="1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E0CCD96-89C0-FE10-673D-4F32DFF984B3}"/>
              </a:ext>
            </a:extLst>
          </p:cNvPr>
          <p:cNvSpPr txBox="1"/>
          <p:nvPr/>
        </p:nvSpPr>
        <p:spPr>
          <a:xfrm rot="20785897">
            <a:off x="2889861" y="140886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Inscrit</a:t>
            </a:r>
            <a:endParaRPr lang="fr-BF" sz="2400" b="1" dirty="0">
              <a:solidFill>
                <a:srgbClr val="FFFF00"/>
              </a:solidFill>
            </a:endParaRP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DC689385-F78D-5FB2-8FBA-FC9C5CDE4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4294" y="1469061"/>
            <a:ext cx="574358" cy="57435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5A145C5-0469-5431-5CAB-47FA60120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9045" y="975869"/>
            <a:ext cx="574358" cy="535588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E5C93DB1-A1A9-C9C9-2DCD-07ADE2E10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14118" y="1301052"/>
            <a:ext cx="574358" cy="53558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DF19078-36FC-08E2-EB27-995DE18EB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4340" y="1339856"/>
            <a:ext cx="574358" cy="535588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3DF90182-E27D-28FF-B3FC-E1E171020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7225" y="1049248"/>
            <a:ext cx="574358" cy="5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  <p:bldP spid="3" grpId="0"/>
      <p:bldP spid="4" grpId="0"/>
      <p:bldP spid="5" grpId="0"/>
      <p:bldP spid="62" grpId="0"/>
      <p:bldP spid="6" grpId="0"/>
      <p:bldP spid="7" grpId="0" animBg="1"/>
      <p:bldP spid="11" grpId="0"/>
      <p:bldP spid="14" grpId="0"/>
      <p:bldP spid="18" grpId="0"/>
      <p:bldP spid="25" grpId="0" animBg="1"/>
      <p:bldP spid="27" grpId="0"/>
      <p:bldP spid="28" grpId="0" animBg="1"/>
      <p:bldP spid="30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53E2008-64A3-1EA0-E3D8-1CB9A1AD1AC1}"/>
              </a:ext>
            </a:extLst>
          </p:cNvPr>
          <p:cNvSpPr/>
          <p:nvPr/>
        </p:nvSpPr>
        <p:spPr>
          <a:xfrm>
            <a:off x="0" y="798871"/>
            <a:ext cx="12192000" cy="60591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14699"/>
            <a:ext cx="11972543" cy="2904237"/>
          </a:xfrm>
        </p:spPr>
        <p:txBody>
          <a:bodyPr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accompagnons tous ceux qui achètent notre kit de formation d’entrepreneur.</a:t>
            </a:r>
            <a:b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pour vous permettre de gagner beaucoup d’argent  pour entreprendre nous Utilisons le Système d’affiliation à niveau multiple</a:t>
            </a:r>
            <a:endParaRPr lang="fr-FR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57" y="0"/>
            <a:ext cx="12191999" cy="87782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CCB840D-9D4B-DDAA-3288-67BCF2CA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EDE24BF-565F-12DC-5C77-EE4DA7F191F7}"/>
              </a:ext>
            </a:extLst>
          </p:cNvPr>
          <p:cNvSpPr txBox="1"/>
          <p:nvPr/>
        </p:nvSpPr>
        <p:spPr>
          <a:xfrm>
            <a:off x="233517" y="5204692"/>
            <a:ext cx="117390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Nous récompensons nos clients avec un système d’a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ffiliation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combinant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le CPS (à la vente),  le CPL ( au plomb) et le LTV (à vie)</a:t>
            </a:r>
          </a:p>
          <a:p>
            <a:pPr algn="ctr"/>
            <a:endParaRPr lang="fr-BF" sz="3000" b="1" dirty="0"/>
          </a:p>
        </p:txBody>
      </p:sp>
    </p:spTree>
    <p:extLst>
      <p:ext uri="{BB962C8B-B14F-4D97-AF65-F5344CB8AC3E}">
        <p14:creationId xmlns:p14="http://schemas.microsoft.com/office/powerpoint/2010/main" val="84168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7268"/>
            <a:ext cx="12191999" cy="8778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244A1B-E4B9-DBC0-007A-A94A58AB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547"/>
            <a:ext cx="12192000" cy="44809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0A9CA23-BE35-5823-831F-5A3E2C9412A0}"/>
              </a:ext>
            </a:extLst>
          </p:cNvPr>
          <p:cNvSpPr/>
          <p:nvPr/>
        </p:nvSpPr>
        <p:spPr>
          <a:xfrm>
            <a:off x="0" y="5069562"/>
            <a:ext cx="12192000" cy="1788438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230368"/>
            <a:ext cx="11960352" cy="1627632"/>
          </a:xfrm>
        </p:spPr>
        <p:txBody>
          <a:bodyPr>
            <a:no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Starter = Tout inscrit ET ON DEVIEN Starter  à la formation (limite 33 Pôle de Croissance ): </a:t>
            </a:r>
            <a:r>
              <a:rPr lang="fr-FR" sz="1400" b="1" i="1" dirty="0">
                <a:solidFill>
                  <a:schemeClr val="bg1"/>
                </a:solidFill>
              </a:rPr>
              <a:t>tu pourrais gagner jusqu’à 198000F </a:t>
            </a:r>
          </a:p>
          <a:p>
            <a:r>
              <a:rPr lang="fr-FR" sz="1400" b="1" dirty="0">
                <a:solidFill>
                  <a:schemeClr val="bg1"/>
                </a:solidFill>
              </a:rPr>
              <a:t>Start    = avoir directement soi 1 à 3 pôles (limite  </a:t>
            </a:r>
            <a:r>
              <a:rPr lang="fr-FR" sz="1600" b="1" dirty="0">
                <a:solidFill>
                  <a:schemeClr val="bg1"/>
                </a:solidFill>
              </a:rPr>
              <a:t>99 </a:t>
            </a:r>
            <a:r>
              <a:rPr lang="fr-FR" sz="1400" b="1" dirty="0">
                <a:solidFill>
                  <a:schemeClr val="bg1"/>
                </a:solidFill>
              </a:rPr>
              <a:t>Pôle de Croissance ): </a:t>
            </a:r>
            <a:r>
              <a:rPr lang="fr-FR" sz="1400" b="1" i="1" dirty="0">
                <a:solidFill>
                  <a:schemeClr val="bg1"/>
                </a:solidFill>
              </a:rPr>
              <a:t>tu pourrais gagner jusqu’à 534000F</a:t>
            </a:r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Super Start= Avoir sous soi  5 pôles OU PLUS direct et 2 en prof: </a:t>
            </a:r>
            <a:r>
              <a:rPr lang="fr-FR" sz="1400" b="1" i="1" dirty="0">
                <a:solidFill>
                  <a:schemeClr val="bg1"/>
                </a:solidFill>
              </a:rPr>
              <a:t>tu pourrais gagner jusqu’à 2 673 000F</a:t>
            </a:r>
            <a:endParaRPr lang="fr-FR" sz="1400" b="1" dirty="0">
              <a:solidFill>
                <a:schemeClr val="bg1"/>
              </a:solidFill>
            </a:endParaRPr>
          </a:p>
          <a:p>
            <a:r>
              <a:rPr lang="fr-FR" sz="1400" b="1" dirty="0">
                <a:solidFill>
                  <a:schemeClr val="bg1"/>
                </a:solidFill>
              </a:rPr>
              <a:t>Partenaire= Avoir réalisé son projet et vous recevrez 25% de ce que vous avez investi dans votre projet comme font de roulement 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19885D9-D042-0158-5E30-26DDB10F28E5}"/>
              </a:ext>
            </a:extLst>
          </p:cNvPr>
          <p:cNvSpPr txBox="1">
            <a:spLocks/>
          </p:cNvSpPr>
          <p:nvPr/>
        </p:nvSpPr>
        <p:spPr>
          <a:xfrm>
            <a:off x="916757" y="4701303"/>
            <a:ext cx="3992137" cy="438912"/>
          </a:xfrm>
          <a:prstGeom prst="rect">
            <a:avLst/>
          </a:prstGeom>
          <a:solidFill>
            <a:schemeClr val="tx1"/>
          </a:solidFill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rgbClr val="FF0000"/>
                </a:solidFill>
              </a:rPr>
              <a:t>LIMITE DES POLES SELON VOTRE POSITION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E15CC6D-5EE7-43B9-A046-CBDE2BFEE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612" y="-167268"/>
            <a:ext cx="651387" cy="65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42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5824" y="6082602"/>
            <a:ext cx="11960352" cy="793666"/>
          </a:xfrm>
          <a:solidFill>
            <a:srgbClr val="222A32"/>
          </a:solidFill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plan </a:t>
            </a:r>
            <a:r>
              <a:rPr lang="fr-FR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unilevel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matrice 3X3 forcé avec débordement en X-UP</a:t>
            </a:r>
            <a:endParaRPr lang="fr-FR" sz="1800" b="1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8"/>
            <a:ext cx="12191999" cy="8778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r="35858"/>
          <a:stretch/>
        </p:blipFill>
        <p:spPr>
          <a:xfrm>
            <a:off x="2516943" y="-12878"/>
            <a:ext cx="3630304" cy="4077109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05D73B1-20B5-5C17-D9EC-8EEDB7BCD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84634" r="35858"/>
          <a:stretch/>
        </p:blipFill>
        <p:spPr>
          <a:xfrm>
            <a:off x="2516943" y="4059569"/>
            <a:ext cx="2251881" cy="38861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72A9A36-3583-6D3B-6246-C142792FB5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6" t="84634" r="35858"/>
          <a:stretch/>
        </p:blipFill>
        <p:spPr>
          <a:xfrm>
            <a:off x="3895366" y="4054370"/>
            <a:ext cx="2251881" cy="388619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804AAAB-67CE-3B38-91F9-04EA1339207D}"/>
              </a:ext>
            </a:extLst>
          </p:cNvPr>
          <p:cNvCxnSpPr>
            <a:cxnSpLocks/>
          </p:cNvCxnSpPr>
          <p:nvPr/>
        </p:nvCxnSpPr>
        <p:spPr>
          <a:xfrm>
            <a:off x="625027" y="2060581"/>
            <a:ext cx="2432523" cy="184666"/>
          </a:xfrm>
          <a:prstGeom prst="straightConnector1">
            <a:avLst/>
          </a:prstGeom>
          <a:ln w="282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24B161A-245B-2BA4-7B1E-2C7BDE260094}"/>
              </a:ext>
            </a:extLst>
          </p:cNvPr>
          <p:cNvSpPr txBox="1"/>
          <p:nvPr/>
        </p:nvSpPr>
        <p:spPr>
          <a:xfrm>
            <a:off x="-66431" y="1087280"/>
            <a:ext cx="1819000" cy="1815882"/>
          </a:xfrm>
          <a:prstGeom prst="rect">
            <a:avLst/>
          </a:prstGeom>
          <a:solidFill>
            <a:srgbClr val="222A3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1</a:t>
            </a:r>
          </a:p>
          <a:p>
            <a:pPr algn="ctr"/>
            <a:r>
              <a:rPr lang="fr-FR" sz="2800" b="1" dirty="0"/>
              <a:t>Pôle </a:t>
            </a:r>
          </a:p>
          <a:p>
            <a:pPr algn="ctr"/>
            <a:r>
              <a:rPr lang="fr-FR" sz="2800" b="1" dirty="0"/>
              <a:t>de croissance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AE39E5A0-3E15-57E7-550D-BE18944C7C8D}"/>
              </a:ext>
            </a:extLst>
          </p:cNvPr>
          <p:cNvCxnSpPr>
            <a:cxnSpLocks/>
          </p:cNvCxnSpPr>
          <p:nvPr/>
        </p:nvCxnSpPr>
        <p:spPr>
          <a:xfrm flipH="1">
            <a:off x="5868988" y="1881499"/>
            <a:ext cx="1146411" cy="287054"/>
          </a:xfrm>
          <a:prstGeom prst="straightConnector1">
            <a:avLst/>
          </a:prstGeom>
          <a:ln w="279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56F06D1-15E8-CE2A-AA5B-A07E3C0013D4}"/>
              </a:ext>
            </a:extLst>
          </p:cNvPr>
          <p:cNvSpPr txBox="1"/>
          <p:nvPr/>
        </p:nvSpPr>
        <p:spPr>
          <a:xfrm>
            <a:off x="7015399" y="1653866"/>
            <a:ext cx="13486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Niveau I (L1)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DA7DDB8-E562-C94E-EEBE-8A0175779D7A}"/>
              </a:ext>
            </a:extLst>
          </p:cNvPr>
          <p:cNvSpPr txBox="1"/>
          <p:nvPr/>
        </p:nvSpPr>
        <p:spPr>
          <a:xfrm>
            <a:off x="8681364" y="1636064"/>
            <a:ext cx="630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60%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5E381165-7814-DEBB-40CA-7333B80EBFA9}"/>
              </a:ext>
            </a:extLst>
          </p:cNvPr>
          <p:cNvCxnSpPr>
            <a:cxnSpLocks/>
          </p:cNvCxnSpPr>
          <p:nvPr/>
        </p:nvCxnSpPr>
        <p:spPr>
          <a:xfrm flipH="1">
            <a:off x="6234438" y="2854855"/>
            <a:ext cx="1146411" cy="287054"/>
          </a:xfrm>
          <a:prstGeom prst="straightConnector1">
            <a:avLst/>
          </a:prstGeom>
          <a:ln w="254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4C5EC44-E37F-3755-9ACB-C2D60BADE3A0}"/>
              </a:ext>
            </a:extLst>
          </p:cNvPr>
          <p:cNvSpPr txBox="1"/>
          <p:nvPr/>
        </p:nvSpPr>
        <p:spPr>
          <a:xfrm>
            <a:off x="7380849" y="2637937"/>
            <a:ext cx="13999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Niveau II (L2)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680E956-01AB-D164-3EDA-6074096B6F98}"/>
              </a:ext>
            </a:extLst>
          </p:cNvPr>
          <p:cNvSpPr txBox="1"/>
          <p:nvPr/>
        </p:nvSpPr>
        <p:spPr>
          <a:xfrm>
            <a:off x="8726175" y="2637937"/>
            <a:ext cx="630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25%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86B5222-2F8A-403C-47B5-946C5EF24278}"/>
              </a:ext>
            </a:extLst>
          </p:cNvPr>
          <p:cNvCxnSpPr>
            <a:cxnSpLocks/>
          </p:cNvCxnSpPr>
          <p:nvPr/>
        </p:nvCxnSpPr>
        <p:spPr>
          <a:xfrm flipH="1">
            <a:off x="6234437" y="3687771"/>
            <a:ext cx="1221724" cy="132550"/>
          </a:xfrm>
          <a:prstGeom prst="straightConnector1">
            <a:avLst/>
          </a:prstGeom>
          <a:ln w="190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B1A20D45-D6C8-F259-44F3-0136EDBF63A1}"/>
              </a:ext>
            </a:extLst>
          </p:cNvPr>
          <p:cNvSpPr txBox="1"/>
          <p:nvPr/>
        </p:nvSpPr>
        <p:spPr>
          <a:xfrm>
            <a:off x="7365041" y="3485123"/>
            <a:ext cx="13871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Niveau III(L3)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F32E767-E44A-184A-8C23-CC6E25735222}"/>
              </a:ext>
            </a:extLst>
          </p:cNvPr>
          <p:cNvSpPr txBox="1"/>
          <p:nvPr/>
        </p:nvSpPr>
        <p:spPr>
          <a:xfrm>
            <a:off x="8752152" y="3488325"/>
            <a:ext cx="630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15%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3C748C5-A675-D47E-7928-6266012FA4B1}"/>
              </a:ext>
            </a:extLst>
          </p:cNvPr>
          <p:cNvCxnSpPr>
            <a:cxnSpLocks/>
          </p:cNvCxnSpPr>
          <p:nvPr/>
        </p:nvCxnSpPr>
        <p:spPr>
          <a:xfrm flipH="1">
            <a:off x="6234436" y="4431811"/>
            <a:ext cx="1367815" cy="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53874C91-DAC8-C2C9-7B27-51A4DF0A037E}"/>
              </a:ext>
            </a:extLst>
          </p:cNvPr>
          <p:cNvSpPr txBox="1"/>
          <p:nvPr/>
        </p:nvSpPr>
        <p:spPr>
          <a:xfrm>
            <a:off x="7340194" y="4187986"/>
            <a:ext cx="1436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Niveau V (L4)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BD86834-BF9C-6081-27F8-63957839B6BA}"/>
              </a:ext>
            </a:extLst>
          </p:cNvPr>
          <p:cNvSpPr txBox="1"/>
          <p:nvPr/>
        </p:nvSpPr>
        <p:spPr>
          <a:xfrm>
            <a:off x="8752152" y="4197669"/>
            <a:ext cx="630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50%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C272C-F462-FCEA-1982-14C393C9E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7" y="-19486"/>
            <a:ext cx="805478" cy="80547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B0E2468D-B80D-C0EC-5546-F918D64E1871}"/>
              </a:ext>
            </a:extLst>
          </p:cNvPr>
          <p:cNvSpPr/>
          <p:nvPr/>
        </p:nvSpPr>
        <p:spPr>
          <a:xfrm>
            <a:off x="2745007" y="1470392"/>
            <a:ext cx="3285023" cy="16329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 sz="150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951EED2-1B7E-781B-9864-163F784E8FC4}"/>
              </a:ext>
            </a:extLst>
          </p:cNvPr>
          <p:cNvCxnSpPr>
            <a:cxnSpLocks/>
          </p:cNvCxnSpPr>
          <p:nvPr/>
        </p:nvCxnSpPr>
        <p:spPr>
          <a:xfrm flipH="1">
            <a:off x="5030280" y="547126"/>
            <a:ext cx="1999500" cy="199714"/>
          </a:xfrm>
          <a:prstGeom prst="straightConnector1">
            <a:avLst/>
          </a:prstGeom>
          <a:ln w="282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253C325C-AF2C-B6F0-EC45-B30DDAB04B3B}"/>
              </a:ext>
            </a:extLst>
          </p:cNvPr>
          <p:cNvSpPr txBox="1"/>
          <p:nvPr/>
        </p:nvSpPr>
        <p:spPr>
          <a:xfrm>
            <a:off x="7040198" y="320117"/>
            <a:ext cx="322769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</a:rPr>
              <a:t>Vous même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6D17D1D-4276-DEFE-60D8-6BF0A8FE6191}"/>
              </a:ext>
            </a:extLst>
          </p:cNvPr>
          <p:cNvSpPr txBox="1"/>
          <p:nvPr/>
        </p:nvSpPr>
        <p:spPr>
          <a:xfrm>
            <a:off x="9826837" y="159184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3 000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3 = 9.000</a:t>
            </a:r>
            <a:endParaRPr lang="fr-BF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FBB41E-7D99-9094-CC62-771DA7EDDBE0}"/>
              </a:ext>
            </a:extLst>
          </p:cNvPr>
          <p:cNvSpPr txBox="1"/>
          <p:nvPr/>
        </p:nvSpPr>
        <p:spPr>
          <a:xfrm>
            <a:off x="9826837" y="2595579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1.250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9 = 11.250</a:t>
            </a:r>
            <a:endParaRPr lang="fr-BF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E9705BB-4668-90F9-C956-75200D487881}"/>
              </a:ext>
            </a:extLst>
          </p:cNvPr>
          <p:cNvSpPr txBox="1"/>
          <p:nvPr/>
        </p:nvSpPr>
        <p:spPr>
          <a:xfrm>
            <a:off x="9862961" y="3450989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750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27 = 20.250</a:t>
            </a:r>
            <a:endParaRPr lang="fr-BF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A1DAE76-E315-A46C-F002-DF6573EF9289}"/>
              </a:ext>
            </a:extLst>
          </p:cNvPr>
          <p:cNvSpPr txBox="1"/>
          <p:nvPr/>
        </p:nvSpPr>
        <p:spPr>
          <a:xfrm>
            <a:off x="9862960" y="4197669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2.500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81 = 202.500</a:t>
            </a:r>
            <a:endParaRPr lang="fr-BF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092DF35-B97A-327C-563F-1049C8F96EAE}"/>
              </a:ext>
            </a:extLst>
          </p:cNvPr>
          <p:cNvSpPr txBox="1"/>
          <p:nvPr/>
        </p:nvSpPr>
        <p:spPr>
          <a:xfrm>
            <a:off x="818535" y="4812186"/>
            <a:ext cx="108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Avec 10.000F, si nous prenons le bénéfice de la formation à 5.000F,</a:t>
            </a:r>
            <a:endParaRPr lang="fr-BF" sz="2400" b="1" dirty="0">
              <a:solidFill>
                <a:srgbClr val="FFFF00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E3B3C99-160A-A096-0A77-AC42E952D1C6}"/>
              </a:ext>
            </a:extLst>
          </p:cNvPr>
          <p:cNvSpPr txBox="1"/>
          <p:nvPr/>
        </p:nvSpPr>
        <p:spPr>
          <a:xfrm>
            <a:off x="1052943" y="5323211"/>
            <a:ext cx="10802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FF00"/>
                </a:solidFill>
              </a:rPr>
              <a:t>un pôle vous rapporte 234.000F, Soit plus de 200% DE VOTRE INVESTISSEMENT </a:t>
            </a:r>
            <a:endParaRPr lang="fr-BF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81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12" grpId="0" animBg="1"/>
      <p:bldP spid="26" grpId="0" animBg="1"/>
      <p:bldP spid="11" grpId="0"/>
      <p:bldP spid="14" grpId="0"/>
      <p:bldP spid="27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7E655-1815-DD29-252F-87761AD8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595" y="-392863"/>
            <a:ext cx="9905998" cy="1478570"/>
          </a:xfrm>
        </p:spPr>
        <p:txBody>
          <a:bodyPr/>
          <a:lstStyle/>
          <a:p>
            <a:r>
              <a:rPr lang="fr-FR" dirty="0"/>
              <a:t>Comment marche le bonus de </a:t>
            </a:r>
            <a:r>
              <a:rPr lang="fr-FR" dirty="0" err="1"/>
              <a:t>ecommerce</a:t>
            </a:r>
            <a:endParaRPr lang="fr-BF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F773AF-E5AD-25BD-90CE-E397E493B994}"/>
              </a:ext>
            </a:extLst>
          </p:cNvPr>
          <p:cNvSpPr txBox="1"/>
          <p:nvPr/>
        </p:nvSpPr>
        <p:spPr>
          <a:xfrm>
            <a:off x="114426" y="786767"/>
            <a:ext cx="47726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Lorsqu’un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membre jusqu’au 4</a:t>
            </a:r>
            <a:r>
              <a:rPr lang="fr-FR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niveau achète ou vent un autre produit ou service quelconque du MARETPLACE VOUS GAGNEZ UNE COMISSION</a:t>
            </a:r>
            <a:r>
              <a:rPr lang="fr-BF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BF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C7BD41-2044-111F-7D50-2A506E982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025" y="616343"/>
            <a:ext cx="1025236" cy="1025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39B4524-1C61-039B-8EE0-66FD9C0EDA26}"/>
              </a:ext>
            </a:extLst>
          </p:cNvPr>
          <p:cNvSpPr txBox="1"/>
          <p:nvPr/>
        </p:nvSpPr>
        <p:spPr>
          <a:xfrm>
            <a:off x="9046166" y="795772"/>
            <a:ext cx="75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VOUS</a:t>
            </a:r>
            <a:endParaRPr lang="fr-BF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D82C71E-BA6D-0C12-F2E1-A0744B46F615}"/>
              </a:ext>
            </a:extLst>
          </p:cNvPr>
          <p:cNvCxnSpPr>
            <a:cxnSpLocks/>
          </p:cNvCxnSpPr>
          <p:nvPr/>
        </p:nvCxnSpPr>
        <p:spPr>
          <a:xfrm flipV="1">
            <a:off x="8805643" y="1586159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3C8DE3E-EED0-A2B1-9670-5DD33A51544E}"/>
              </a:ext>
            </a:extLst>
          </p:cNvPr>
          <p:cNvCxnSpPr>
            <a:cxnSpLocks/>
          </p:cNvCxnSpPr>
          <p:nvPr/>
        </p:nvCxnSpPr>
        <p:spPr>
          <a:xfrm>
            <a:off x="6027807" y="2074262"/>
            <a:ext cx="523059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1F8B4D7A-EEE2-82B0-2F58-10156BE68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54" t="7064" r="9724" b="19744"/>
          <a:stretch/>
        </p:blipFill>
        <p:spPr>
          <a:xfrm>
            <a:off x="5439961" y="2074263"/>
            <a:ext cx="985301" cy="909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E08A183-1E58-9CA6-B243-1A3276232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874976" y="3403014"/>
            <a:ext cx="1147201" cy="7641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56565922-7078-E219-9F62-583568C875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5111"/>
          <a:stretch/>
        </p:blipFill>
        <p:spPr>
          <a:xfrm flipH="1">
            <a:off x="6978192" y="2095377"/>
            <a:ext cx="1007032" cy="816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DB937A8-A138-EF26-2D62-2832086E2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999169" y="4686193"/>
            <a:ext cx="1147200" cy="792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5088872-9A5C-0FBB-F48B-FA7E7CDA38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341486" y="2195186"/>
            <a:ext cx="1075499" cy="716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6D0A081A-B208-56D4-A01C-53FCC6C3F5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528" b="21997"/>
          <a:stretch/>
        </p:blipFill>
        <p:spPr>
          <a:xfrm flipH="1">
            <a:off x="8390757" y="2153659"/>
            <a:ext cx="1060733" cy="816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85AE9F3C-AE3B-1CDE-986A-A51601C8C7B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7894" b="67339"/>
          <a:stretch/>
        </p:blipFill>
        <p:spPr>
          <a:xfrm flipH="1">
            <a:off x="7942351" y="3323721"/>
            <a:ext cx="896812" cy="778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E5BD8E3-73D3-8D41-7EA8-5E8E5C0131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971" b="60660"/>
          <a:stretch/>
        </p:blipFill>
        <p:spPr>
          <a:xfrm flipH="1">
            <a:off x="4947791" y="4712578"/>
            <a:ext cx="927184" cy="643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E2D4E05-363B-8152-9CBB-9DD686389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539496" y="4667634"/>
            <a:ext cx="1074347" cy="754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Flèche : courbe vers le haut 68">
            <a:extLst>
              <a:ext uri="{FF2B5EF4-FFF2-40B4-BE49-F238E27FC236}">
                <a16:creationId xmlns:a16="http://schemas.microsoft.com/office/drawing/2014/main" id="{02537AA9-F6C8-8FC1-2839-D7FA61B65941}"/>
              </a:ext>
            </a:extLst>
          </p:cNvPr>
          <p:cNvSpPr/>
          <p:nvPr/>
        </p:nvSpPr>
        <p:spPr>
          <a:xfrm rot="15628646">
            <a:off x="8118745" y="2925668"/>
            <a:ext cx="6331694" cy="1665504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>
              <a:solidFill>
                <a:schemeClr val="tx1"/>
              </a:solidFill>
            </a:endParaRPr>
          </a:p>
        </p:txBody>
      </p:sp>
      <p:pic>
        <p:nvPicPr>
          <p:cNvPr id="46" name="Image 45">
            <a:extLst>
              <a:ext uri="{FF2B5EF4-FFF2-40B4-BE49-F238E27FC236}">
                <a16:creationId xmlns:a16="http://schemas.microsoft.com/office/drawing/2014/main" id="{FCC16347-2DB5-0885-5BBB-099ED29FCFC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928" t="35535" r="22343" b="14653"/>
          <a:stretch/>
        </p:blipFill>
        <p:spPr>
          <a:xfrm flipH="1">
            <a:off x="6516224" y="5891950"/>
            <a:ext cx="1199882" cy="857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540DB36C-7F06-DA54-9E20-2A507EB732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10418239" y="5768138"/>
            <a:ext cx="998746" cy="66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6600CB8C-AEC0-C56B-43A6-6046A87B9B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19756" y="6222863"/>
            <a:ext cx="997856" cy="665237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95991E2D-8B20-EDDA-A2C8-2DE9C14453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10399381" y="3311488"/>
            <a:ext cx="999675" cy="66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A96D4AE-BC0B-813E-11AC-154E25C528C0}"/>
              </a:ext>
            </a:extLst>
          </p:cNvPr>
          <p:cNvCxnSpPr>
            <a:cxnSpLocks/>
          </p:cNvCxnSpPr>
          <p:nvPr/>
        </p:nvCxnSpPr>
        <p:spPr>
          <a:xfrm flipV="1">
            <a:off x="10879235" y="2898744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442D5405-3F76-5E4F-F2BF-AD1F59F7C69D}"/>
              </a:ext>
            </a:extLst>
          </p:cNvPr>
          <p:cNvCxnSpPr>
            <a:cxnSpLocks/>
          </p:cNvCxnSpPr>
          <p:nvPr/>
        </p:nvCxnSpPr>
        <p:spPr>
          <a:xfrm flipV="1">
            <a:off x="7552087" y="2898743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62EED25C-F91F-2271-AA08-6EBFEE2036FC}"/>
              </a:ext>
            </a:extLst>
          </p:cNvPr>
          <p:cNvCxnSpPr>
            <a:cxnSpLocks/>
          </p:cNvCxnSpPr>
          <p:nvPr/>
        </p:nvCxnSpPr>
        <p:spPr>
          <a:xfrm flipV="1">
            <a:off x="6410323" y="3390764"/>
            <a:ext cx="2124077" cy="382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2AC8F5D1-F3AB-AFCF-B151-75BC57421727}"/>
              </a:ext>
            </a:extLst>
          </p:cNvPr>
          <p:cNvCxnSpPr>
            <a:cxnSpLocks/>
          </p:cNvCxnSpPr>
          <p:nvPr/>
        </p:nvCxnSpPr>
        <p:spPr>
          <a:xfrm flipV="1">
            <a:off x="10899218" y="4037107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903D22F6-888B-A870-0A8E-1A7FA10E8C18}"/>
              </a:ext>
            </a:extLst>
          </p:cNvPr>
          <p:cNvCxnSpPr>
            <a:cxnSpLocks/>
          </p:cNvCxnSpPr>
          <p:nvPr/>
        </p:nvCxnSpPr>
        <p:spPr>
          <a:xfrm flipV="1">
            <a:off x="10899218" y="5261099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FBDB0AB3-0E51-3D3F-F00F-5949B84127E5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6529" b="33847"/>
          <a:stretch/>
        </p:blipFill>
        <p:spPr>
          <a:xfrm flipH="1">
            <a:off x="10236069" y="4308614"/>
            <a:ext cx="1147200" cy="1026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Ellipse 63">
            <a:extLst>
              <a:ext uri="{FF2B5EF4-FFF2-40B4-BE49-F238E27FC236}">
                <a16:creationId xmlns:a16="http://schemas.microsoft.com/office/drawing/2014/main" id="{93D1B4EE-EEDB-8E95-99E7-2698336946DB}"/>
              </a:ext>
            </a:extLst>
          </p:cNvPr>
          <p:cNvSpPr/>
          <p:nvPr/>
        </p:nvSpPr>
        <p:spPr>
          <a:xfrm>
            <a:off x="10879235" y="5906123"/>
            <a:ext cx="1502780" cy="98197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66" name="Flèche : droite 65">
            <a:extLst>
              <a:ext uri="{FF2B5EF4-FFF2-40B4-BE49-F238E27FC236}">
                <a16:creationId xmlns:a16="http://schemas.microsoft.com/office/drawing/2014/main" id="{D975349D-B0DE-57DB-1158-70A55D7A4BEC}"/>
              </a:ext>
            </a:extLst>
          </p:cNvPr>
          <p:cNvSpPr/>
          <p:nvPr/>
        </p:nvSpPr>
        <p:spPr>
          <a:xfrm rot="13605347">
            <a:off x="11004756" y="5391872"/>
            <a:ext cx="1150278" cy="262127"/>
          </a:xfrm>
          <a:prstGeom prst="rightArrow">
            <a:avLst>
              <a:gd name="adj1" fmla="val 50000"/>
              <a:gd name="adj2" fmla="val 4907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67" name="Flèche : droite 66">
            <a:extLst>
              <a:ext uri="{FF2B5EF4-FFF2-40B4-BE49-F238E27FC236}">
                <a16:creationId xmlns:a16="http://schemas.microsoft.com/office/drawing/2014/main" id="{3BF476BF-5952-1DE6-A6A0-4ABF7447CDF6}"/>
              </a:ext>
            </a:extLst>
          </p:cNvPr>
          <p:cNvSpPr/>
          <p:nvPr/>
        </p:nvSpPr>
        <p:spPr>
          <a:xfrm rot="14793745">
            <a:off x="10569795" y="4909627"/>
            <a:ext cx="2034263" cy="157640"/>
          </a:xfrm>
          <a:prstGeom prst="rightArrow">
            <a:avLst>
              <a:gd name="adj1" fmla="val 50000"/>
              <a:gd name="adj2" fmla="val 4907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68" name="Flèche : droite 67">
            <a:extLst>
              <a:ext uri="{FF2B5EF4-FFF2-40B4-BE49-F238E27FC236}">
                <a16:creationId xmlns:a16="http://schemas.microsoft.com/office/drawing/2014/main" id="{5D95288B-8ECE-7AB2-AF5F-6CD17BE8DB3C}"/>
              </a:ext>
            </a:extLst>
          </p:cNvPr>
          <p:cNvSpPr/>
          <p:nvPr/>
        </p:nvSpPr>
        <p:spPr>
          <a:xfrm rot="15398905">
            <a:off x="9980232" y="4231929"/>
            <a:ext cx="3314710" cy="190664"/>
          </a:xfrm>
          <a:prstGeom prst="rightArrow">
            <a:avLst>
              <a:gd name="adj1" fmla="val 50000"/>
              <a:gd name="adj2" fmla="val 4907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4BA77E77-32BE-A970-086B-4ECEDF418FF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8214" l="0" r="942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936460" y="5906123"/>
            <a:ext cx="1075499" cy="981977"/>
          </a:xfrm>
          <a:prstGeom prst="rect">
            <a:avLst/>
          </a:prstGeom>
        </p:spPr>
      </p:pic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17D496D9-8D6E-F432-E07B-D04AE0BC5821}"/>
              </a:ext>
            </a:extLst>
          </p:cNvPr>
          <p:cNvCxnSpPr>
            <a:cxnSpLocks/>
          </p:cNvCxnSpPr>
          <p:nvPr/>
        </p:nvCxnSpPr>
        <p:spPr>
          <a:xfrm flipV="1">
            <a:off x="6504987" y="4136632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281BAD6B-66E1-BAB1-16EE-8E6177A7BB7F}"/>
              </a:ext>
            </a:extLst>
          </p:cNvPr>
          <p:cNvCxnSpPr>
            <a:cxnSpLocks/>
          </p:cNvCxnSpPr>
          <p:nvPr/>
        </p:nvCxnSpPr>
        <p:spPr>
          <a:xfrm flipV="1">
            <a:off x="5363223" y="4628653"/>
            <a:ext cx="3279883" cy="382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73">
            <a:extLst>
              <a:ext uri="{FF2B5EF4-FFF2-40B4-BE49-F238E27FC236}">
                <a16:creationId xmlns:a16="http://schemas.microsoft.com/office/drawing/2014/main" id="{37B54755-CD4D-A5BC-25F7-B7AF051F91D5}"/>
              </a:ext>
            </a:extLst>
          </p:cNvPr>
          <p:cNvCxnSpPr>
            <a:cxnSpLocks/>
          </p:cNvCxnSpPr>
          <p:nvPr/>
        </p:nvCxnSpPr>
        <p:spPr>
          <a:xfrm flipV="1">
            <a:off x="7076669" y="5405481"/>
            <a:ext cx="0" cy="492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>
            <a:extLst>
              <a:ext uri="{FF2B5EF4-FFF2-40B4-BE49-F238E27FC236}">
                <a16:creationId xmlns:a16="http://schemas.microsoft.com/office/drawing/2014/main" id="{EC83A918-FBEE-C543-E59C-AB298B3290E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7529" y="6273694"/>
            <a:ext cx="919221" cy="857172"/>
          </a:xfrm>
          <a:prstGeom prst="rect">
            <a:avLst/>
          </a:prstGeom>
        </p:spPr>
      </p:pic>
      <p:sp>
        <p:nvSpPr>
          <p:cNvPr id="76" name="Forme libre : forme 75">
            <a:extLst>
              <a:ext uri="{FF2B5EF4-FFF2-40B4-BE49-F238E27FC236}">
                <a16:creationId xmlns:a16="http://schemas.microsoft.com/office/drawing/2014/main" id="{C2D0943C-A39B-2B27-1B32-B0900977A28C}"/>
              </a:ext>
            </a:extLst>
          </p:cNvPr>
          <p:cNvSpPr/>
          <p:nvPr/>
        </p:nvSpPr>
        <p:spPr>
          <a:xfrm>
            <a:off x="6442364" y="5374921"/>
            <a:ext cx="355472" cy="887334"/>
          </a:xfrm>
          <a:custGeom>
            <a:avLst/>
            <a:gdLst>
              <a:gd name="connsiteX0" fmla="*/ 138545 w 355472"/>
              <a:gd name="connsiteY0" fmla="*/ 887334 h 887334"/>
              <a:gd name="connsiteX1" fmla="*/ 69272 w 355472"/>
              <a:gd name="connsiteY1" fmla="*/ 818061 h 887334"/>
              <a:gd name="connsiteX2" fmla="*/ 0 w 355472"/>
              <a:gd name="connsiteY2" fmla="*/ 665661 h 887334"/>
              <a:gd name="connsiteX3" fmla="*/ 27709 w 355472"/>
              <a:gd name="connsiteY3" fmla="*/ 333152 h 887334"/>
              <a:gd name="connsiteX4" fmla="*/ 41563 w 355472"/>
              <a:gd name="connsiteY4" fmla="*/ 291588 h 887334"/>
              <a:gd name="connsiteX5" fmla="*/ 55418 w 355472"/>
              <a:gd name="connsiteY5" fmla="*/ 236170 h 887334"/>
              <a:gd name="connsiteX6" fmla="*/ 138545 w 355472"/>
              <a:gd name="connsiteY6" fmla="*/ 194606 h 887334"/>
              <a:gd name="connsiteX7" fmla="*/ 193963 w 355472"/>
              <a:gd name="connsiteY7" fmla="*/ 139188 h 887334"/>
              <a:gd name="connsiteX8" fmla="*/ 221672 w 355472"/>
              <a:gd name="connsiteY8" fmla="*/ 97624 h 887334"/>
              <a:gd name="connsiteX9" fmla="*/ 263236 w 355472"/>
              <a:gd name="connsiteY9" fmla="*/ 83770 h 887334"/>
              <a:gd name="connsiteX10" fmla="*/ 346363 w 355472"/>
              <a:gd name="connsiteY10" fmla="*/ 643 h 887334"/>
              <a:gd name="connsiteX11" fmla="*/ 235527 w 355472"/>
              <a:gd name="connsiteY11" fmla="*/ 28352 h 887334"/>
              <a:gd name="connsiteX12" fmla="*/ 138545 w 355472"/>
              <a:gd name="connsiteY12" fmla="*/ 69915 h 887334"/>
              <a:gd name="connsiteX13" fmla="*/ 207818 w 355472"/>
              <a:gd name="connsiteY13" fmla="*/ 83770 h 887334"/>
              <a:gd name="connsiteX14" fmla="*/ 318654 w 355472"/>
              <a:gd name="connsiteY14" fmla="*/ 69915 h 887334"/>
              <a:gd name="connsiteX15" fmla="*/ 304800 w 355472"/>
              <a:gd name="connsiteY15" fmla="*/ 111479 h 887334"/>
              <a:gd name="connsiteX16" fmla="*/ 304800 w 355472"/>
              <a:gd name="connsiteY16" fmla="*/ 250024 h 88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472" h="887334">
                <a:moveTo>
                  <a:pt x="138545" y="887334"/>
                </a:moveTo>
                <a:cubicBezTo>
                  <a:pt x="115454" y="864243"/>
                  <a:pt x="89672" y="843561"/>
                  <a:pt x="69272" y="818061"/>
                </a:cubicBezTo>
                <a:cubicBezTo>
                  <a:pt x="26157" y="764166"/>
                  <a:pt x="21609" y="730489"/>
                  <a:pt x="0" y="665661"/>
                </a:cubicBezTo>
                <a:cubicBezTo>
                  <a:pt x="7360" y="525810"/>
                  <a:pt x="-1307" y="449216"/>
                  <a:pt x="27709" y="333152"/>
                </a:cubicBezTo>
                <a:cubicBezTo>
                  <a:pt x="31251" y="318984"/>
                  <a:pt x="37551" y="305630"/>
                  <a:pt x="41563" y="291588"/>
                </a:cubicBezTo>
                <a:cubicBezTo>
                  <a:pt x="46794" y="273279"/>
                  <a:pt x="44856" y="252013"/>
                  <a:pt x="55418" y="236170"/>
                </a:cubicBezTo>
                <a:cubicBezTo>
                  <a:pt x="70765" y="213149"/>
                  <a:pt x="114836" y="202509"/>
                  <a:pt x="138545" y="194606"/>
                </a:cubicBezTo>
                <a:cubicBezTo>
                  <a:pt x="157018" y="176133"/>
                  <a:pt x="176962" y="159023"/>
                  <a:pt x="193963" y="139188"/>
                </a:cubicBezTo>
                <a:cubicBezTo>
                  <a:pt x="204799" y="126545"/>
                  <a:pt x="208670" y="108026"/>
                  <a:pt x="221672" y="97624"/>
                </a:cubicBezTo>
                <a:cubicBezTo>
                  <a:pt x="233076" y="88501"/>
                  <a:pt x="249381" y="88388"/>
                  <a:pt x="263236" y="83770"/>
                </a:cubicBezTo>
                <a:cubicBezTo>
                  <a:pt x="290945" y="56061"/>
                  <a:pt x="384789" y="-7042"/>
                  <a:pt x="346363" y="643"/>
                </a:cubicBezTo>
                <a:cubicBezTo>
                  <a:pt x="305699" y="8775"/>
                  <a:pt x="272806" y="12375"/>
                  <a:pt x="235527" y="28352"/>
                </a:cubicBezTo>
                <a:cubicBezTo>
                  <a:pt x="115699" y="79707"/>
                  <a:pt x="236011" y="37428"/>
                  <a:pt x="138545" y="69915"/>
                </a:cubicBezTo>
                <a:cubicBezTo>
                  <a:pt x="161636" y="74533"/>
                  <a:pt x="184270" y="83770"/>
                  <a:pt x="207818" y="83770"/>
                </a:cubicBezTo>
                <a:cubicBezTo>
                  <a:pt x="245051" y="83770"/>
                  <a:pt x="282854" y="59686"/>
                  <a:pt x="318654" y="69915"/>
                </a:cubicBezTo>
                <a:cubicBezTo>
                  <a:pt x="332696" y="73927"/>
                  <a:pt x="305920" y="96918"/>
                  <a:pt x="304800" y="111479"/>
                </a:cubicBezTo>
                <a:cubicBezTo>
                  <a:pt x="301258" y="157525"/>
                  <a:pt x="304800" y="203842"/>
                  <a:pt x="304800" y="250024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77" name="Forme libre : forme 76">
            <a:extLst>
              <a:ext uri="{FF2B5EF4-FFF2-40B4-BE49-F238E27FC236}">
                <a16:creationId xmlns:a16="http://schemas.microsoft.com/office/drawing/2014/main" id="{3B864D97-9C8A-B3D2-B975-88397DEB19C1}"/>
              </a:ext>
            </a:extLst>
          </p:cNvPr>
          <p:cNvSpPr/>
          <p:nvPr/>
        </p:nvSpPr>
        <p:spPr>
          <a:xfrm>
            <a:off x="4641273" y="3699164"/>
            <a:ext cx="1579418" cy="2840181"/>
          </a:xfrm>
          <a:custGeom>
            <a:avLst/>
            <a:gdLst>
              <a:gd name="connsiteX0" fmla="*/ 1579418 w 1579418"/>
              <a:gd name="connsiteY0" fmla="*/ 2840181 h 2840181"/>
              <a:gd name="connsiteX1" fmla="*/ 1205345 w 1579418"/>
              <a:gd name="connsiteY1" fmla="*/ 2715491 h 2840181"/>
              <a:gd name="connsiteX2" fmla="*/ 748145 w 1579418"/>
              <a:gd name="connsiteY2" fmla="*/ 2576945 h 2840181"/>
              <a:gd name="connsiteX3" fmla="*/ 540327 w 1579418"/>
              <a:gd name="connsiteY3" fmla="*/ 2452254 h 2840181"/>
              <a:gd name="connsiteX4" fmla="*/ 277091 w 1579418"/>
              <a:gd name="connsiteY4" fmla="*/ 2216727 h 2840181"/>
              <a:gd name="connsiteX5" fmla="*/ 166254 w 1579418"/>
              <a:gd name="connsiteY5" fmla="*/ 2078181 h 2840181"/>
              <a:gd name="connsiteX6" fmla="*/ 96982 w 1579418"/>
              <a:gd name="connsiteY6" fmla="*/ 1967345 h 2840181"/>
              <a:gd name="connsiteX7" fmla="*/ 41563 w 1579418"/>
              <a:gd name="connsiteY7" fmla="*/ 1828800 h 2840181"/>
              <a:gd name="connsiteX8" fmla="*/ 0 w 1579418"/>
              <a:gd name="connsiteY8" fmla="*/ 1620981 h 2840181"/>
              <a:gd name="connsiteX9" fmla="*/ 41563 w 1579418"/>
              <a:gd name="connsiteY9" fmla="*/ 1233054 h 2840181"/>
              <a:gd name="connsiteX10" fmla="*/ 83127 w 1579418"/>
              <a:gd name="connsiteY10" fmla="*/ 1163781 h 2840181"/>
              <a:gd name="connsiteX11" fmla="*/ 138545 w 1579418"/>
              <a:gd name="connsiteY11" fmla="*/ 983672 h 2840181"/>
              <a:gd name="connsiteX12" fmla="*/ 277091 w 1579418"/>
              <a:gd name="connsiteY12" fmla="*/ 762000 h 2840181"/>
              <a:gd name="connsiteX13" fmla="*/ 332509 w 1579418"/>
              <a:gd name="connsiteY13" fmla="*/ 706581 h 2840181"/>
              <a:gd name="connsiteX14" fmla="*/ 457200 w 1579418"/>
              <a:gd name="connsiteY14" fmla="*/ 540327 h 2840181"/>
              <a:gd name="connsiteX15" fmla="*/ 651163 w 1579418"/>
              <a:gd name="connsiteY15" fmla="*/ 429491 h 2840181"/>
              <a:gd name="connsiteX16" fmla="*/ 734291 w 1579418"/>
              <a:gd name="connsiteY16" fmla="*/ 374072 h 2840181"/>
              <a:gd name="connsiteX17" fmla="*/ 997527 w 1579418"/>
              <a:gd name="connsiteY17" fmla="*/ 277091 h 2840181"/>
              <a:gd name="connsiteX18" fmla="*/ 1080654 w 1579418"/>
              <a:gd name="connsiteY18" fmla="*/ 249381 h 2840181"/>
              <a:gd name="connsiteX19" fmla="*/ 1205345 w 1579418"/>
              <a:gd name="connsiteY19" fmla="*/ 221672 h 2840181"/>
              <a:gd name="connsiteX20" fmla="*/ 1260763 w 1579418"/>
              <a:gd name="connsiteY20" fmla="*/ 193963 h 2840181"/>
              <a:gd name="connsiteX21" fmla="*/ 1219200 w 1579418"/>
              <a:gd name="connsiteY21" fmla="*/ 152400 h 2840181"/>
              <a:gd name="connsiteX22" fmla="*/ 1136072 w 1579418"/>
              <a:gd name="connsiteY22" fmla="*/ 96981 h 2840181"/>
              <a:gd name="connsiteX23" fmla="*/ 1025236 w 1579418"/>
              <a:gd name="connsiteY23" fmla="*/ 0 h 2840181"/>
              <a:gd name="connsiteX24" fmla="*/ 1011382 w 1579418"/>
              <a:gd name="connsiteY24" fmla="*/ 41563 h 2840181"/>
              <a:gd name="connsiteX25" fmla="*/ 1052945 w 1579418"/>
              <a:gd name="connsiteY25" fmla="*/ 83127 h 2840181"/>
              <a:gd name="connsiteX26" fmla="*/ 1163782 w 1579418"/>
              <a:gd name="connsiteY26" fmla="*/ 207818 h 2840181"/>
              <a:gd name="connsiteX27" fmla="*/ 1288472 w 1579418"/>
              <a:gd name="connsiteY27" fmla="*/ 249381 h 2840181"/>
              <a:gd name="connsiteX28" fmla="*/ 1302327 w 1579418"/>
              <a:gd name="connsiteY28" fmla="*/ 304800 h 2840181"/>
              <a:gd name="connsiteX29" fmla="*/ 1246909 w 1579418"/>
              <a:gd name="connsiteY29" fmla="*/ 374072 h 2840181"/>
              <a:gd name="connsiteX30" fmla="*/ 1122218 w 1579418"/>
              <a:gd name="connsiteY30" fmla="*/ 484909 h 2840181"/>
              <a:gd name="connsiteX31" fmla="*/ 1066800 w 1579418"/>
              <a:gd name="connsiteY31" fmla="*/ 581891 h 2840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79418" h="2840181">
                <a:moveTo>
                  <a:pt x="1579418" y="2840181"/>
                </a:moveTo>
                <a:cubicBezTo>
                  <a:pt x="1369393" y="2805178"/>
                  <a:pt x="1613163" y="2851430"/>
                  <a:pt x="1205345" y="2715491"/>
                </a:cubicBezTo>
                <a:cubicBezTo>
                  <a:pt x="1054273" y="2665134"/>
                  <a:pt x="890577" y="2648161"/>
                  <a:pt x="748145" y="2576945"/>
                </a:cubicBezTo>
                <a:cubicBezTo>
                  <a:pt x="504371" y="2455058"/>
                  <a:pt x="644675" y="2547116"/>
                  <a:pt x="540327" y="2452254"/>
                </a:cubicBezTo>
                <a:cubicBezTo>
                  <a:pt x="453206" y="2373053"/>
                  <a:pt x="350643" y="2308667"/>
                  <a:pt x="277091" y="2216727"/>
                </a:cubicBezTo>
                <a:cubicBezTo>
                  <a:pt x="240145" y="2170545"/>
                  <a:pt x="200881" y="2126126"/>
                  <a:pt x="166254" y="2078181"/>
                </a:cubicBezTo>
                <a:cubicBezTo>
                  <a:pt x="140746" y="2042862"/>
                  <a:pt x="118935" y="2004978"/>
                  <a:pt x="96982" y="1967345"/>
                </a:cubicBezTo>
                <a:cubicBezTo>
                  <a:pt x="72583" y="1925519"/>
                  <a:pt x="52647" y="1875354"/>
                  <a:pt x="41563" y="1828800"/>
                </a:cubicBezTo>
                <a:cubicBezTo>
                  <a:pt x="25200" y="1760076"/>
                  <a:pt x="0" y="1620981"/>
                  <a:pt x="0" y="1620981"/>
                </a:cubicBezTo>
                <a:cubicBezTo>
                  <a:pt x="1471" y="1597443"/>
                  <a:pt x="13739" y="1279427"/>
                  <a:pt x="41563" y="1233054"/>
                </a:cubicBezTo>
                <a:lnTo>
                  <a:pt x="83127" y="1163781"/>
                </a:lnTo>
                <a:cubicBezTo>
                  <a:pt x="96884" y="1108756"/>
                  <a:pt x="115637" y="1027726"/>
                  <a:pt x="138545" y="983672"/>
                </a:cubicBezTo>
                <a:cubicBezTo>
                  <a:pt x="178745" y="906364"/>
                  <a:pt x="227122" y="833384"/>
                  <a:pt x="277091" y="762000"/>
                </a:cubicBezTo>
                <a:cubicBezTo>
                  <a:pt x="292072" y="740598"/>
                  <a:pt x="316470" y="727203"/>
                  <a:pt x="332509" y="706581"/>
                </a:cubicBezTo>
                <a:cubicBezTo>
                  <a:pt x="418371" y="596186"/>
                  <a:pt x="321140" y="665048"/>
                  <a:pt x="457200" y="540327"/>
                </a:cubicBezTo>
                <a:cubicBezTo>
                  <a:pt x="513070" y="489113"/>
                  <a:pt x="586978" y="466168"/>
                  <a:pt x="651163" y="429491"/>
                </a:cubicBezTo>
                <a:cubicBezTo>
                  <a:pt x="680078" y="412968"/>
                  <a:pt x="703809" y="387484"/>
                  <a:pt x="734291" y="374072"/>
                </a:cubicBezTo>
                <a:cubicBezTo>
                  <a:pt x="819883" y="336412"/>
                  <a:pt x="908815" y="306663"/>
                  <a:pt x="997527" y="277091"/>
                </a:cubicBezTo>
                <a:cubicBezTo>
                  <a:pt x="1025236" y="267854"/>
                  <a:pt x="1052678" y="257774"/>
                  <a:pt x="1080654" y="249381"/>
                </a:cubicBezTo>
                <a:cubicBezTo>
                  <a:pt x="1119775" y="237645"/>
                  <a:pt x="1165808" y="229580"/>
                  <a:pt x="1205345" y="221672"/>
                </a:cubicBezTo>
                <a:cubicBezTo>
                  <a:pt x="1223818" y="212436"/>
                  <a:pt x="1256712" y="214215"/>
                  <a:pt x="1260763" y="193963"/>
                </a:cubicBezTo>
                <a:cubicBezTo>
                  <a:pt x="1264606" y="174751"/>
                  <a:pt x="1234666" y="164429"/>
                  <a:pt x="1219200" y="152400"/>
                </a:cubicBezTo>
                <a:cubicBezTo>
                  <a:pt x="1192913" y="131954"/>
                  <a:pt x="1160714" y="119383"/>
                  <a:pt x="1136072" y="96981"/>
                </a:cubicBezTo>
                <a:cubicBezTo>
                  <a:pt x="1017727" y="-10606"/>
                  <a:pt x="1117102" y="30621"/>
                  <a:pt x="1025236" y="0"/>
                </a:cubicBezTo>
                <a:cubicBezTo>
                  <a:pt x="1020618" y="13854"/>
                  <a:pt x="1006764" y="27709"/>
                  <a:pt x="1011382" y="41563"/>
                </a:cubicBezTo>
                <a:cubicBezTo>
                  <a:pt x="1017578" y="60151"/>
                  <a:pt x="1040916" y="67661"/>
                  <a:pt x="1052945" y="83127"/>
                </a:cubicBezTo>
                <a:cubicBezTo>
                  <a:pt x="1097489" y="140398"/>
                  <a:pt x="1098143" y="177523"/>
                  <a:pt x="1163782" y="207818"/>
                </a:cubicBezTo>
                <a:cubicBezTo>
                  <a:pt x="1203561" y="226178"/>
                  <a:pt x="1288472" y="249381"/>
                  <a:pt x="1288472" y="249381"/>
                </a:cubicBezTo>
                <a:cubicBezTo>
                  <a:pt x="1293090" y="267854"/>
                  <a:pt x="1308348" y="286736"/>
                  <a:pt x="1302327" y="304800"/>
                </a:cubicBezTo>
                <a:cubicBezTo>
                  <a:pt x="1292976" y="332853"/>
                  <a:pt x="1267819" y="353162"/>
                  <a:pt x="1246909" y="374072"/>
                </a:cubicBezTo>
                <a:cubicBezTo>
                  <a:pt x="1157652" y="463329"/>
                  <a:pt x="1184440" y="413799"/>
                  <a:pt x="1122218" y="484909"/>
                </a:cubicBezTo>
                <a:cubicBezTo>
                  <a:pt x="1061030" y="554838"/>
                  <a:pt x="1066800" y="526658"/>
                  <a:pt x="1066800" y="581891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78" name="Forme libre : forme 77">
            <a:extLst>
              <a:ext uri="{FF2B5EF4-FFF2-40B4-BE49-F238E27FC236}">
                <a16:creationId xmlns:a16="http://schemas.microsoft.com/office/drawing/2014/main" id="{4214753B-C180-D48C-D76A-0CEE804CE234}"/>
              </a:ext>
            </a:extLst>
          </p:cNvPr>
          <p:cNvSpPr/>
          <p:nvPr/>
        </p:nvSpPr>
        <p:spPr>
          <a:xfrm>
            <a:off x="7620000" y="2519856"/>
            <a:ext cx="1925782" cy="3950217"/>
          </a:xfrm>
          <a:custGeom>
            <a:avLst/>
            <a:gdLst>
              <a:gd name="connsiteX0" fmla="*/ 0 w 1925782"/>
              <a:gd name="connsiteY0" fmla="*/ 3950217 h 3950217"/>
              <a:gd name="connsiteX1" fmla="*/ 457200 w 1925782"/>
              <a:gd name="connsiteY1" fmla="*/ 3894799 h 3950217"/>
              <a:gd name="connsiteX2" fmla="*/ 623455 w 1925782"/>
              <a:gd name="connsiteY2" fmla="*/ 3867089 h 3950217"/>
              <a:gd name="connsiteX3" fmla="*/ 734291 w 1925782"/>
              <a:gd name="connsiteY3" fmla="*/ 3811671 h 3950217"/>
              <a:gd name="connsiteX4" fmla="*/ 845127 w 1925782"/>
              <a:gd name="connsiteY4" fmla="*/ 3770108 h 3950217"/>
              <a:gd name="connsiteX5" fmla="*/ 1330036 w 1925782"/>
              <a:gd name="connsiteY5" fmla="*/ 3382180 h 3950217"/>
              <a:gd name="connsiteX6" fmla="*/ 1620982 w 1925782"/>
              <a:gd name="connsiteY6" fmla="*/ 2911126 h 3950217"/>
              <a:gd name="connsiteX7" fmla="*/ 1925782 w 1925782"/>
              <a:gd name="connsiteY7" fmla="*/ 2176835 h 3950217"/>
              <a:gd name="connsiteX8" fmla="*/ 1828800 w 1925782"/>
              <a:gd name="connsiteY8" fmla="*/ 1969017 h 3950217"/>
              <a:gd name="connsiteX9" fmla="*/ 1787236 w 1925782"/>
              <a:gd name="connsiteY9" fmla="*/ 1816617 h 3950217"/>
              <a:gd name="connsiteX10" fmla="*/ 1745673 w 1925782"/>
              <a:gd name="connsiteY10" fmla="*/ 1733489 h 3950217"/>
              <a:gd name="connsiteX11" fmla="*/ 1704109 w 1925782"/>
              <a:gd name="connsiteY11" fmla="*/ 1622653 h 3950217"/>
              <a:gd name="connsiteX12" fmla="*/ 1690255 w 1925782"/>
              <a:gd name="connsiteY12" fmla="*/ 1567235 h 3950217"/>
              <a:gd name="connsiteX13" fmla="*/ 1565564 w 1925782"/>
              <a:gd name="connsiteY13" fmla="*/ 1387126 h 3950217"/>
              <a:gd name="connsiteX14" fmla="*/ 1496291 w 1925782"/>
              <a:gd name="connsiteY14" fmla="*/ 1290144 h 3950217"/>
              <a:gd name="connsiteX15" fmla="*/ 1371600 w 1925782"/>
              <a:gd name="connsiteY15" fmla="*/ 1165453 h 3950217"/>
              <a:gd name="connsiteX16" fmla="*/ 1136073 w 1925782"/>
              <a:gd name="connsiteY16" fmla="*/ 916071 h 3950217"/>
              <a:gd name="connsiteX17" fmla="*/ 1025236 w 1925782"/>
              <a:gd name="connsiteY17" fmla="*/ 805235 h 3950217"/>
              <a:gd name="connsiteX18" fmla="*/ 900545 w 1925782"/>
              <a:gd name="connsiteY18" fmla="*/ 708253 h 3950217"/>
              <a:gd name="connsiteX19" fmla="*/ 831273 w 1925782"/>
              <a:gd name="connsiteY19" fmla="*/ 652835 h 3950217"/>
              <a:gd name="connsiteX20" fmla="*/ 665018 w 1925782"/>
              <a:gd name="connsiteY20" fmla="*/ 417308 h 3950217"/>
              <a:gd name="connsiteX21" fmla="*/ 540327 w 1925782"/>
              <a:gd name="connsiteY21" fmla="*/ 320326 h 3950217"/>
              <a:gd name="connsiteX22" fmla="*/ 484909 w 1925782"/>
              <a:gd name="connsiteY22" fmla="*/ 278762 h 3950217"/>
              <a:gd name="connsiteX23" fmla="*/ 401782 w 1925782"/>
              <a:gd name="connsiteY23" fmla="*/ 140217 h 3950217"/>
              <a:gd name="connsiteX24" fmla="*/ 374073 w 1925782"/>
              <a:gd name="connsiteY24" fmla="*/ 98653 h 3950217"/>
              <a:gd name="connsiteX25" fmla="*/ 332509 w 1925782"/>
              <a:gd name="connsiteY25" fmla="*/ 84799 h 3950217"/>
              <a:gd name="connsiteX26" fmla="*/ 290945 w 1925782"/>
              <a:gd name="connsiteY26" fmla="*/ 57089 h 3950217"/>
              <a:gd name="connsiteX27" fmla="*/ 360218 w 1925782"/>
              <a:gd name="connsiteY27" fmla="*/ 237199 h 3950217"/>
              <a:gd name="connsiteX28" fmla="*/ 387927 w 1925782"/>
              <a:gd name="connsiteY28" fmla="*/ 348035 h 3950217"/>
              <a:gd name="connsiteX29" fmla="*/ 415636 w 1925782"/>
              <a:gd name="connsiteY29" fmla="*/ 445017 h 3950217"/>
              <a:gd name="connsiteX30" fmla="*/ 415636 w 1925782"/>
              <a:gd name="connsiteY30" fmla="*/ 223344 h 3950217"/>
              <a:gd name="connsiteX31" fmla="*/ 387927 w 1925782"/>
              <a:gd name="connsiteY31" fmla="*/ 167926 h 3950217"/>
              <a:gd name="connsiteX32" fmla="*/ 374073 w 1925782"/>
              <a:gd name="connsiteY32" fmla="*/ 57089 h 3950217"/>
              <a:gd name="connsiteX33" fmla="*/ 346364 w 1925782"/>
              <a:gd name="connsiteY33" fmla="*/ 1671 h 3950217"/>
              <a:gd name="connsiteX34" fmla="*/ 401782 w 1925782"/>
              <a:gd name="connsiteY34" fmla="*/ 43235 h 3950217"/>
              <a:gd name="connsiteX35" fmla="*/ 443345 w 1925782"/>
              <a:gd name="connsiteY35" fmla="*/ 57089 h 3950217"/>
              <a:gd name="connsiteX36" fmla="*/ 526473 w 1925782"/>
              <a:gd name="connsiteY36" fmla="*/ 126362 h 395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925782" h="3950217">
                <a:moveTo>
                  <a:pt x="0" y="3950217"/>
                </a:moveTo>
                <a:cubicBezTo>
                  <a:pt x="327262" y="3898544"/>
                  <a:pt x="174629" y="3914982"/>
                  <a:pt x="457200" y="3894799"/>
                </a:cubicBezTo>
                <a:cubicBezTo>
                  <a:pt x="512618" y="3885562"/>
                  <a:pt x="569642" y="3883233"/>
                  <a:pt x="623455" y="3867089"/>
                </a:cubicBezTo>
                <a:cubicBezTo>
                  <a:pt x="663019" y="3855220"/>
                  <a:pt x="696448" y="3828227"/>
                  <a:pt x="734291" y="3811671"/>
                </a:cubicBezTo>
                <a:cubicBezTo>
                  <a:pt x="770440" y="3795856"/>
                  <a:pt x="810777" y="3789523"/>
                  <a:pt x="845127" y="3770108"/>
                </a:cubicBezTo>
                <a:cubicBezTo>
                  <a:pt x="992463" y="3686831"/>
                  <a:pt x="1235652" y="3501886"/>
                  <a:pt x="1330036" y="3382180"/>
                </a:cubicBezTo>
                <a:cubicBezTo>
                  <a:pt x="1444304" y="3237256"/>
                  <a:pt x="1537654" y="3075797"/>
                  <a:pt x="1620982" y="2911126"/>
                </a:cubicBezTo>
                <a:cubicBezTo>
                  <a:pt x="1866756" y="2425429"/>
                  <a:pt x="1856287" y="2454805"/>
                  <a:pt x="1925782" y="2176835"/>
                </a:cubicBezTo>
                <a:cubicBezTo>
                  <a:pt x="1868985" y="2077439"/>
                  <a:pt x="1864153" y="2080967"/>
                  <a:pt x="1828800" y="1969017"/>
                </a:cubicBezTo>
                <a:cubicBezTo>
                  <a:pt x="1812944" y="1918806"/>
                  <a:pt x="1804761" y="1866271"/>
                  <a:pt x="1787236" y="1816617"/>
                </a:cubicBezTo>
                <a:cubicBezTo>
                  <a:pt x="1776925" y="1787403"/>
                  <a:pt x="1757876" y="1761964"/>
                  <a:pt x="1745673" y="1733489"/>
                </a:cubicBezTo>
                <a:cubicBezTo>
                  <a:pt x="1730130" y="1697222"/>
                  <a:pt x="1716587" y="1660086"/>
                  <a:pt x="1704109" y="1622653"/>
                </a:cubicBezTo>
                <a:cubicBezTo>
                  <a:pt x="1698088" y="1604589"/>
                  <a:pt x="1698770" y="1584266"/>
                  <a:pt x="1690255" y="1567235"/>
                </a:cubicBezTo>
                <a:cubicBezTo>
                  <a:pt x="1641061" y="1468847"/>
                  <a:pt x="1623933" y="1464951"/>
                  <a:pt x="1565564" y="1387126"/>
                </a:cubicBezTo>
                <a:cubicBezTo>
                  <a:pt x="1541728" y="1355344"/>
                  <a:pt x="1522452" y="1320042"/>
                  <a:pt x="1496291" y="1290144"/>
                </a:cubicBezTo>
                <a:cubicBezTo>
                  <a:pt x="1457584" y="1245908"/>
                  <a:pt x="1406868" y="1212477"/>
                  <a:pt x="1371600" y="1165453"/>
                </a:cubicBezTo>
                <a:cubicBezTo>
                  <a:pt x="1275175" y="1036887"/>
                  <a:pt x="1346363" y="1126362"/>
                  <a:pt x="1136073" y="916071"/>
                </a:cubicBezTo>
                <a:lnTo>
                  <a:pt x="1025236" y="805235"/>
                </a:lnTo>
                <a:lnTo>
                  <a:pt x="900545" y="708253"/>
                </a:lnTo>
                <a:cubicBezTo>
                  <a:pt x="877293" y="689984"/>
                  <a:pt x="847676" y="677439"/>
                  <a:pt x="831273" y="652835"/>
                </a:cubicBezTo>
                <a:cubicBezTo>
                  <a:pt x="822210" y="639241"/>
                  <a:pt x="685961" y="429874"/>
                  <a:pt x="665018" y="417308"/>
                </a:cubicBezTo>
                <a:cubicBezTo>
                  <a:pt x="538458" y="341372"/>
                  <a:pt x="648630" y="415092"/>
                  <a:pt x="540327" y="320326"/>
                </a:cubicBezTo>
                <a:cubicBezTo>
                  <a:pt x="522949" y="305120"/>
                  <a:pt x="500250" y="296020"/>
                  <a:pt x="484909" y="278762"/>
                </a:cubicBezTo>
                <a:cubicBezTo>
                  <a:pt x="430682" y="217757"/>
                  <a:pt x="436541" y="201045"/>
                  <a:pt x="401782" y="140217"/>
                </a:cubicBezTo>
                <a:cubicBezTo>
                  <a:pt x="393521" y="125760"/>
                  <a:pt x="387075" y="109055"/>
                  <a:pt x="374073" y="98653"/>
                </a:cubicBezTo>
                <a:cubicBezTo>
                  <a:pt x="362669" y="89530"/>
                  <a:pt x="346364" y="89417"/>
                  <a:pt x="332509" y="84799"/>
                </a:cubicBezTo>
                <a:cubicBezTo>
                  <a:pt x="318654" y="75562"/>
                  <a:pt x="287966" y="40706"/>
                  <a:pt x="290945" y="57089"/>
                </a:cubicBezTo>
                <a:cubicBezTo>
                  <a:pt x="302452" y="120376"/>
                  <a:pt x="339877" y="176176"/>
                  <a:pt x="360218" y="237199"/>
                </a:cubicBezTo>
                <a:cubicBezTo>
                  <a:pt x="372261" y="273327"/>
                  <a:pt x="375884" y="311907"/>
                  <a:pt x="387927" y="348035"/>
                </a:cubicBezTo>
                <a:cubicBezTo>
                  <a:pt x="407803" y="407663"/>
                  <a:pt x="398240" y="375431"/>
                  <a:pt x="415636" y="445017"/>
                </a:cubicBezTo>
                <a:cubicBezTo>
                  <a:pt x="435067" y="347865"/>
                  <a:pt x="441215" y="351237"/>
                  <a:pt x="415636" y="223344"/>
                </a:cubicBezTo>
                <a:cubicBezTo>
                  <a:pt x="411586" y="203092"/>
                  <a:pt x="397163" y="186399"/>
                  <a:pt x="387927" y="167926"/>
                </a:cubicBezTo>
                <a:cubicBezTo>
                  <a:pt x="383309" y="130980"/>
                  <a:pt x="383103" y="93211"/>
                  <a:pt x="374073" y="57089"/>
                </a:cubicBezTo>
                <a:cubicBezTo>
                  <a:pt x="369064" y="37053"/>
                  <a:pt x="327891" y="10907"/>
                  <a:pt x="346364" y="1671"/>
                </a:cubicBezTo>
                <a:cubicBezTo>
                  <a:pt x="367017" y="-8655"/>
                  <a:pt x="381733" y="31779"/>
                  <a:pt x="401782" y="43235"/>
                </a:cubicBezTo>
                <a:cubicBezTo>
                  <a:pt x="414462" y="50480"/>
                  <a:pt x="429491" y="52471"/>
                  <a:pt x="443345" y="57089"/>
                </a:cubicBezTo>
                <a:cubicBezTo>
                  <a:pt x="517718" y="116588"/>
                  <a:pt x="491707" y="91599"/>
                  <a:pt x="526473" y="126362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79" name="Forme libre : forme 78">
            <a:extLst>
              <a:ext uri="{FF2B5EF4-FFF2-40B4-BE49-F238E27FC236}">
                <a16:creationId xmlns:a16="http://schemas.microsoft.com/office/drawing/2014/main" id="{28AA15F6-72AB-7D8D-BF69-5F05CBEE3709}"/>
              </a:ext>
            </a:extLst>
          </p:cNvPr>
          <p:cNvSpPr/>
          <p:nvPr/>
        </p:nvSpPr>
        <p:spPr>
          <a:xfrm>
            <a:off x="4142509" y="997518"/>
            <a:ext cx="3922476" cy="5583391"/>
          </a:xfrm>
          <a:custGeom>
            <a:avLst/>
            <a:gdLst>
              <a:gd name="connsiteX0" fmla="*/ 2050473 w 3922476"/>
              <a:gd name="connsiteY0" fmla="*/ 5583391 h 5583391"/>
              <a:gd name="connsiteX1" fmla="*/ 1551709 w 3922476"/>
              <a:gd name="connsiteY1" fmla="*/ 5569537 h 5583391"/>
              <a:gd name="connsiteX2" fmla="*/ 1260764 w 3922476"/>
              <a:gd name="connsiteY2" fmla="*/ 5472555 h 5583391"/>
              <a:gd name="connsiteX3" fmla="*/ 831273 w 3922476"/>
              <a:gd name="connsiteY3" fmla="*/ 5375573 h 5583391"/>
              <a:gd name="connsiteX4" fmla="*/ 540327 w 3922476"/>
              <a:gd name="connsiteY4" fmla="*/ 5237027 h 5583391"/>
              <a:gd name="connsiteX5" fmla="*/ 387927 w 3922476"/>
              <a:gd name="connsiteY5" fmla="*/ 4987646 h 5583391"/>
              <a:gd name="connsiteX6" fmla="*/ 221673 w 3922476"/>
              <a:gd name="connsiteY6" fmla="*/ 4572009 h 5583391"/>
              <a:gd name="connsiteX7" fmla="*/ 55418 w 3922476"/>
              <a:gd name="connsiteY7" fmla="*/ 3726882 h 5583391"/>
              <a:gd name="connsiteX8" fmla="*/ 41564 w 3922476"/>
              <a:gd name="connsiteY8" fmla="*/ 3685318 h 5583391"/>
              <a:gd name="connsiteX9" fmla="*/ 0 w 3922476"/>
              <a:gd name="connsiteY9" fmla="*/ 3532918 h 5583391"/>
              <a:gd name="connsiteX10" fmla="*/ 13855 w 3922476"/>
              <a:gd name="connsiteY10" fmla="*/ 2770918 h 5583391"/>
              <a:gd name="connsiteX11" fmla="*/ 41564 w 3922476"/>
              <a:gd name="connsiteY11" fmla="*/ 2632373 h 5583391"/>
              <a:gd name="connsiteX12" fmla="*/ 152400 w 3922476"/>
              <a:gd name="connsiteY12" fmla="*/ 2064337 h 5583391"/>
              <a:gd name="connsiteX13" fmla="*/ 249382 w 3922476"/>
              <a:gd name="connsiteY13" fmla="*/ 1759537 h 5583391"/>
              <a:gd name="connsiteX14" fmla="*/ 554182 w 3922476"/>
              <a:gd name="connsiteY14" fmla="*/ 1163791 h 5583391"/>
              <a:gd name="connsiteX15" fmla="*/ 623455 w 3922476"/>
              <a:gd name="connsiteY15" fmla="*/ 1039100 h 5583391"/>
              <a:gd name="connsiteX16" fmla="*/ 748146 w 3922476"/>
              <a:gd name="connsiteY16" fmla="*/ 983682 h 5583391"/>
              <a:gd name="connsiteX17" fmla="*/ 900546 w 3922476"/>
              <a:gd name="connsiteY17" fmla="*/ 900555 h 5583391"/>
              <a:gd name="connsiteX18" fmla="*/ 1080655 w 3922476"/>
              <a:gd name="connsiteY18" fmla="*/ 886700 h 5583391"/>
              <a:gd name="connsiteX19" fmla="*/ 1385455 w 3922476"/>
              <a:gd name="connsiteY19" fmla="*/ 789718 h 5583391"/>
              <a:gd name="connsiteX20" fmla="*/ 1524000 w 3922476"/>
              <a:gd name="connsiteY20" fmla="*/ 748155 h 5583391"/>
              <a:gd name="connsiteX21" fmla="*/ 1717964 w 3922476"/>
              <a:gd name="connsiteY21" fmla="*/ 734300 h 5583391"/>
              <a:gd name="connsiteX22" fmla="*/ 2576946 w 3922476"/>
              <a:gd name="connsiteY22" fmla="*/ 554191 h 5583391"/>
              <a:gd name="connsiteX23" fmla="*/ 2729346 w 3922476"/>
              <a:gd name="connsiteY23" fmla="*/ 540337 h 5583391"/>
              <a:gd name="connsiteX24" fmla="*/ 2867891 w 3922476"/>
              <a:gd name="connsiteY24" fmla="*/ 484918 h 5583391"/>
              <a:gd name="connsiteX25" fmla="*/ 3103418 w 3922476"/>
              <a:gd name="connsiteY25" fmla="*/ 401791 h 5583391"/>
              <a:gd name="connsiteX26" fmla="*/ 3144982 w 3922476"/>
              <a:gd name="connsiteY26" fmla="*/ 360227 h 5583391"/>
              <a:gd name="connsiteX27" fmla="*/ 3228109 w 3922476"/>
              <a:gd name="connsiteY27" fmla="*/ 332518 h 5583391"/>
              <a:gd name="connsiteX28" fmla="*/ 3297382 w 3922476"/>
              <a:gd name="connsiteY28" fmla="*/ 304809 h 5583391"/>
              <a:gd name="connsiteX29" fmla="*/ 3394364 w 3922476"/>
              <a:gd name="connsiteY29" fmla="*/ 277100 h 5583391"/>
              <a:gd name="connsiteX30" fmla="*/ 3560618 w 3922476"/>
              <a:gd name="connsiteY30" fmla="*/ 249391 h 5583391"/>
              <a:gd name="connsiteX31" fmla="*/ 3810000 w 3922476"/>
              <a:gd name="connsiteY31" fmla="*/ 207827 h 5583391"/>
              <a:gd name="connsiteX32" fmla="*/ 3879273 w 3922476"/>
              <a:gd name="connsiteY32" fmla="*/ 193973 h 5583391"/>
              <a:gd name="connsiteX33" fmla="*/ 3920836 w 3922476"/>
              <a:gd name="connsiteY33" fmla="*/ 166264 h 5583391"/>
              <a:gd name="connsiteX34" fmla="*/ 3810000 w 3922476"/>
              <a:gd name="connsiteY34" fmla="*/ 96991 h 5583391"/>
              <a:gd name="connsiteX35" fmla="*/ 3685309 w 3922476"/>
              <a:gd name="connsiteY35" fmla="*/ 55427 h 5583391"/>
              <a:gd name="connsiteX36" fmla="*/ 3588327 w 3922476"/>
              <a:gd name="connsiteY36" fmla="*/ 13864 h 5583391"/>
              <a:gd name="connsiteX37" fmla="*/ 3685309 w 3922476"/>
              <a:gd name="connsiteY37" fmla="*/ 27718 h 5583391"/>
              <a:gd name="connsiteX38" fmla="*/ 3782291 w 3922476"/>
              <a:gd name="connsiteY38" fmla="*/ 69282 h 5583391"/>
              <a:gd name="connsiteX39" fmla="*/ 3879273 w 3922476"/>
              <a:gd name="connsiteY39" fmla="*/ 110846 h 5583391"/>
              <a:gd name="connsiteX40" fmla="*/ 3906982 w 3922476"/>
              <a:gd name="connsiteY40" fmla="*/ 152409 h 5583391"/>
              <a:gd name="connsiteX41" fmla="*/ 3837709 w 3922476"/>
              <a:gd name="connsiteY41" fmla="*/ 429500 h 5583391"/>
              <a:gd name="connsiteX42" fmla="*/ 3754582 w 3922476"/>
              <a:gd name="connsiteY42" fmla="*/ 512627 h 5583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3922476" h="5583391">
                <a:moveTo>
                  <a:pt x="2050473" y="5583391"/>
                </a:moveTo>
                <a:lnTo>
                  <a:pt x="1551709" y="5569537"/>
                </a:lnTo>
                <a:cubicBezTo>
                  <a:pt x="1450474" y="5555329"/>
                  <a:pt x="1359058" y="5500639"/>
                  <a:pt x="1260764" y="5472555"/>
                </a:cubicBezTo>
                <a:cubicBezTo>
                  <a:pt x="1111092" y="5429791"/>
                  <a:pt x="979192" y="5405157"/>
                  <a:pt x="831273" y="5375573"/>
                </a:cubicBezTo>
                <a:cubicBezTo>
                  <a:pt x="734291" y="5329391"/>
                  <a:pt x="616282" y="5312982"/>
                  <a:pt x="540327" y="5237027"/>
                </a:cubicBezTo>
                <a:cubicBezTo>
                  <a:pt x="443221" y="5139921"/>
                  <a:pt x="470511" y="5178895"/>
                  <a:pt x="387927" y="4987646"/>
                </a:cubicBezTo>
                <a:cubicBezTo>
                  <a:pt x="328772" y="4850654"/>
                  <a:pt x="264550" y="4714934"/>
                  <a:pt x="221673" y="4572009"/>
                </a:cubicBezTo>
                <a:cubicBezTo>
                  <a:pt x="86863" y="4122641"/>
                  <a:pt x="117869" y="4101588"/>
                  <a:pt x="55418" y="3726882"/>
                </a:cubicBezTo>
                <a:cubicBezTo>
                  <a:pt x="53017" y="3712477"/>
                  <a:pt x="45576" y="3699360"/>
                  <a:pt x="41564" y="3685318"/>
                </a:cubicBezTo>
                <a:cubicBezTo>
                  <a:pt x="27099" y="3634689"/>
                  <a:pt x="13855" y="3583718"/>
                  <a:pt x="0" y="3532918"/>
                </a:cubicBezTo>
                <a:cubicBezTo>
                  <a:pt x="4618" y="3278918"/>
                  <a:pt x="2142" y="3024690"/>
                  <a:pt x="13855" y="2770918"/>
                </a:cubicBezTo>
                <a:cubicBezTo>
                  <a:pt x="16026" y="2723872"/>
                  <a:pt x="35473" y="2679074"/>
                  <a:pt x="41564" y="2632373"/>
                </a:cubicBezTo>
                <a:cubicBezTo>
                  <a:pt x="91722" y="2247824"/>
                  <a:pt x="-16920" y="2669050"/>
                  <a:pt x="152400" y="2064337"/>
                </a:cubicBezTo>
                <a:cubicBezTo>
                  <a:pt x="181148" y="1961667"/>
                  <a:pt x="200820" y="1854454"/>
                  <a:pt x="249382" y="1759537"/>
                </a:cubicBezTo>
                <a:cubicBezTo>
                  <a:pt x="350982" y="1560955"/>
                  <a:pt x="451391" y="1361759"/>
                  <a:pt x="554182" y="1163791"/>
                </a:cubicBezTo>
                <a:cubicBezTo>
                  <a:pt x="576092" y="1121593"/>
                  <a:pt x="580006" y="1058411"/>
                  <a:pt x="623455" y="1039100"/>
                </a:cubicBezTo>
                <a:cubicBezTo>
                  <a:pt x="665019" y="1020627"/>
                  <a:pt x="707464" y="1004023"/>
                  <a:pt x="748146" y="983682"/>
                </a:cubicBezTo>
                <a:cubicBezTo>
                  <a:pt x="799903" y="957804"/>
                  <a:pt x="844995" y="916757"/>
                  <a:pt x="900546" y="900555"/>
                </a:cubicBezTo>
                <a:cubicBezTo>
                  <a:pt x="958351" y="883695"/>
                  <a:pt x="1020619" y="891318"/>
                  <a:pt x="1080655" y="886700"/>
                </a:cubicBezTo>
                <a:cubicBezTo>
                  <a:pt x="1305588" y="796727"/>
                  <a:pt x="1132645" y="858666"/>
                  <a:pt x="1385455" y="789718"/>
                </a:cubicBezTo>
                <a:cubicBezTo>
                  <a:pt x="1431971" y="777032"/>
                  <a:pt x="1476441" y="756081"/>
                  <a:pt x="1524000" y="748155"/>
                </a:cubicBezTo>
                <a:cubicBezTo>
                  <a:pt x="1587937" y="737499"/>
                  <a:pt x="1653309" y="738918"/>
                  <a:pt x="1717964" y="734300"/>
                </a:cubicBezTo>
                <a:cubicBezTo>
                  <a:pt x="1909418" y="690118"/>
                  <a:pt x="2415996" y="568822"/>
                  <a:pt x="2576946" y="554191"/>
                </a:cubicBezTo>
                <a:lnTo>
                  <a:pt x="2729346" y="540337"/>
                </a:lnTo>
                <a:cubicBezTo>
                  <a:pt x="2775528" y="521864"/>
                  <a:pt x="2820944" y="501349"/>
                  <a:pt x="2867891" y="484918"/>
                </a:cubicBezTo>
                <a:cubicBezTo>
                  <a:pt x="3149737" y="386271"/>
                  <a:pt x="2882161" y="496616"/>
                  <a:pt x="3103418" y="401791"/>
                </a:cubicBezTo>
                <a:cubicBezTo>
                  <a:pt x="3117273" y="387936"/>
                  <a:pt x="3127854" y="369742"/>
                  <a:pt x="3144982" y="360227"/>
                </a:cubicBezTo>
                <a:cubicBezTo>
                  <a:pt x="3170514" y="346042"/>
                  <a:pt x="3200660" y="342500"/>
                  <a:pt x="3228109" y="332518"/>
                </a:cubicBezTo>
                <a:cubicBezTo>
                  <a:pt x="3251481" y="324019"/>
                  <a:pt x="3273788" y="312673"/>
                  <a:pt x="3297382" y="304809"/>
                </a:cubicBezTo>
                <a:cubicBezTo>
                  <a:pt x="3329278" y="294177"/>
                  <a:pt x="3361464" y="284026"/>
                  <a:pt x="3394364" y="277100"/>
                </a:cubicBezTo>
                <a:cubicBezTo>
                  <a:pt x="3449341" y="265526"/>
                  <a:pt x="3506597" y="264825"/>
                  <a:pt x="3560618" y="249391"/>
                </a:cubicBezTo>
                <a:cubicBezTo>
                  <a:pt x="3706647" y="207669"/>
                  <a:pt x="3624117" y="224726"/>
                  <a:pt x="3810000" y="207827"/>
                </a:cubicBezTo>
                <a:cubicBezTo>
                  <a:pt x="3833091" y="203209"/>
                  <a:pt x="3857224" y="202241"/>
                  <a:pt x="3879273" y="193973"/>
                </a:cubicBezTo>
                <a:cubicBezTo>
                  <a:pt x="3894864" y="188127"/>
                  <a:pt x="3930514" y="179813"/>
                  <a:pt x="3920836" y="166264"/>
                </a:cubicBezTo>
                <a:cubicBezTo>
                  <a:pt x="3895513" y="130811"/>
                  <a:pt x="3849421" y="115542"/>
                  <a:pt x="3810000" y="96991"/>
                </a:cubicBezTo>
                <a:cubicBezTo>
                  <a:pt x="3770358" y="78336"/>
                  <a:pt x="3724496" y="75020"/>
                  <a:pt x="3685309" y="55427"/>
                </a:cubicBezTo>
                <a:cubicBezTo>
                  <a:pt x="3616829" y="21187"/>
                  <a:pt x="3649484" y="34249"/>
                  <a:pt x="3588327" y="13864"/>
                </a:cubicBezTo>
                <a:cubicBezTo>
                  <a:pt x="3652278" y="-7453"/>
                  <a:pt x="3612878" y="-5205"/>
                  <a:pt x="3685309" y="27718"/>
                </a:cubicBezTo>
                <a:cubicBezTo>
                  <a:pt x="3717328" y="42272"/>
                  <a:pt x="3750272" y="54728"/>
                  <a:pt x="3782291" y="69282"/>
                </a:cubicBezTo>
                <a:cubicBezTo>
                  <a:pt x="3876452" y="112083"/>
                  <a:pt x="3799957" y="84407"/>
                  <a:pt x="3879273" y="110846"/>
                </a:cubicBezTo>
                <a:cubicBezTo>
                  <a:pt x="3888509" y="124700"/>
                  <a:pt x="3902601" y="136345"/>
                  <a:pt x="3906982" y="152409"/>
                </a:cubicBezTo>
                <a:cubicBezTo>
                  <a:pt x="3940784" y="276352"/>
                  <a:pt x="3917080" y="310444"/>
                  <a:pt x="3837709" y="429500"/>
                </a:cubicBezTo>
                <a:cubicBezTo>
                  <a:pt x="3777168" y="520312"/>
                  <a:pt x="3815593" y="512627"/>
                  <a:pt x="3754582" y="512627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80" name="Image 79">
            <a:extLst>
              <a:ext uri="{FF2B5EF4-FFF2-40B4-BE49-F238E27FC236}">
                <a16:creationId xmlns:a16="http://schemas.microsoft.com/office/drawing/2014/main" id="{AB8E0E9F-A64C-944D-2A67-72AC80E20CA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3699" y="5014188"/>
            <a:ext cx="535121" cy="498999"/>
          </a:xfrm>
          <a:prstGeom prst="rect">
            <a:avLst/>
          </a:prstGeom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B1355213-7148-EDCF-C6BF-426CE98CAB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3639" y="3946466"/>
            <a:ext cx="535121" cy="498999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C6918F4E-AF29-314E-8C84-D437391261A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36884" y="2047560"/>
            <a:ext cx="535121" cy="498999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0FB32DCD-ACCF-E79E-6E21-90194C9A312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3196" y="1273345"/>
            <a:ext cx="535121" cy="498999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BDE7002F-C6DC-8AE7-6DF3-52211EF9EDB5}"/>
              </a:ext>
            </a:extLst>
          </p:cNvPr>
          <p:cNvSpPr txBox="1"/>
          <p:nvPr/>
        </p:nvSpPr>
        <p:spPr>
          <a:xfrm>
            <a:off x="3190994" y="2150524"/>
            <a:ext cx="11576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ysClr val="windowText" lastClr="000000"/>
                </a:solidFill>
              </a:rPr>
              <a:t>N°1=60%</a:t>
            </a:r>
            <a:endParaRPr lang="fr-BF" dirty="0">
              <a:solidFill>
                <a:sysClr val="windowText" lastClr="000000"/>
              </a:solidFill>
            </a:endParaRP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2034F170-2B13-FD58-15EC-24AE5F70C383}"/>
              </a:ext>
            </a:extLst>
          </p:cNvPr>
          <p:cNvSpPr txBox="1"/>
          <p:nvPr/>
        </p:nvSpPr>
        <p:spPr>
          <a:xfrm>
            <a:off x="2913157" y="3514498"/>
            <a:ext cx="11576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ysClr val="windowText" lastClr="000000"/>
                </a:solidFill>
              </a:rPr>
              <a:t>N°2=25%</a:t>
            </a:r>
            <a:endParaRPr lang="fr-BF" dirty="0">
              <a:solidFill>
                <a:sysClr val="windowText" lastClr="000000"/>
              </a:solidFill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E3EDEA3-1A6F-3019-E1F9-65DC301BB24F}"/>
              </a:ext>
            </a:extLst>
          </p:cNvPr>
          <p:cNvSpPr txBox="1"/>
          <p:nvPr/>
        </p:nvSpPr>
        <p:spPr>
          <a:xfrm>
            <a:off x="2913157" y="4527912"/>
            <a:ext cx="11576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ysClr val="windowText" lastClr="000000"/>
                </a:solidFill>
              </a:rPr>
              <a:t>N°2=15%</a:t>
            </a:r>
            <a:endParaRPr lang="fr-BF" dirty="0">
              <a:solidFill>
                <a:sysClr val="windowText" lastClr="000000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3422A24C-F471-75F8-328F-F763750EB593}"/>
              </a:ext>
            </a:extLst>
          </p:cNvPr>
          <p:cNvSpPr txBox="1"/>
          <p:nvPr/>
        </p:nvSpPr>
        <p:spPr>
          <a:xfrm>
            <a:off x="3065798" y="6065741"/>
            <a:ext cx="11576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ysClr val="windowText" lastClr="000000"/>
                </a:solidFill>
              </a:rPr>
              <a:t>N°2=50%</a:t>
            </a:r>
            <a:endParaRPr lang="fr-BF" dirty="0">
              <a:solidFill>
                <a:sysClr val="windowText" lastClr="000000"/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EB5C39E5-E88F-6B41-7619-6AE2D843A6FA}"/>
              </a:ext>
            </a:extLst>
          </p:cNvPr>
          <p:cNvSpPr/>
          <p:nvPr/>
        </p:nvSpPr>
        <p:spPr>
          <a:xfrm>
            <a:off x="5439961" y="1685372"/>
            <a:ext cx="4479793" cy="159455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C313C9-D8B2-A515-9E54-6B2238C6C778}"/>
              </a:ext>
            </a:extLst>
          </p:cNvPr>
          <p:cNvSpPr/>
          <p:nvPr/>
        </p:nvSpPr>
        <p:spPr>
          <a:xfrm>
            <a:off x="9919754" y="1710097"/>
            <a:ext cx="316315" cy="1188636"/>
          </a:xfrm>
          <a:prstGeom prst="rect">
            <a:avLst/>
          </a:prstGeom>
          <a:solidFill>
            <a:srgbClr val="313C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4E82901-3D95-F9FD-E8C8-35E5530D9785}"/>
              </a:ext>
            </a:extLst>
          </p:cNvPr>
          <p:cNvSpPr txBox="1"/>
          <p:nvPr/>
        </p:nvSpPr>
        <p:spPr>
          <a:xfrm>
            <a:off x="1" y="2383256"/>
            <a:ext cx="2416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FF00"/>
                </a:solidFill>
              </a:rPr>
              <a:t>Comme ce n’est pas du MLM, donc il n’y a pas de: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AUTOSHIP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EQUILIBRAGE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QUALIFICATION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MAINTENANCE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VENTE DE PRDT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LOCALITE</a:t>
            </a:r>
          </a:p>
          <a:p>
            <a:pPr algn="ctr"/>
            <a:r>
              <a:rPr lang="fr-FR" sz="2400" b="1" dirty="0">
                <a:solidFill>
                  <a:srgbClr val="FFFF00"/>
                </a:solidFill>
              </a:rPr>
              <a:t>PARRAINAGE</a:t>
            </a:r>
            <a:endParaRPr lang="fr-BF" sz="2400" b="1" dirty="0">
              <a:solidFill>
                <a:srgbClr val="FFFF00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AFCBB3F-CC6B-51D9-F4DD-9605554D24A5}"/>
              </a:ext>
            </a:extLst>
          </p:cNvPr>
          <p:cNvCxnSpPr>
            <a:cxnSpLocks/>
          </p:cNvCxnSpPr>
          <p:nvPr/>
        </p:nvCxnSpPr>
        <p:spPr>
          <a:xfrm>
            <a:off x="397699" y="4058824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37B5FBD0-4B1F-00EA-AA07-8F794F29B2EE}"/>
              </a:ext>
            </a:extLst>
          </p:cNvPr>
          <p:cNvCxnSpPr>
            <a:cxnSpLocks/>
          </p:cNvCxnSpPr>
          <p:nvPr/>
        </p:nvCxnSpPr>
        <p:spPr>
          <a:xfrm>
            <a:off x="338304" y="4429781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481CEDF-9944-540E-08E3-F587D71AD792}"/>
              </a:ext>
            </a:extLst>
          </p:cNvPr>
          <p:cNvCxnSpPr>
            <a:cxnSpLocks/>
          </p:cNvCxnSpPr>
          <p:nvPr/>
        </p:nvCxnSpPr>
        <p:spPr>
          <a:xfrm>
            <a:off x="335157" y="4797166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BA577D2-691E-16CA-CB41-EC602DD9EDFB}"/>
              </a:ext>
            </a:extLst>
          </p:cNvPr>
          <p:cNvCxnSpPr>
            <a:cxnSpLocks/>
          </p:cNvCxnSpPr>
          <p:nvPr/>
        </p:nvCxnSpPr>
        <p:spPr>
          <a:xfrm>
            <a:off x="397698" y="5114678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4726281-5E34-A4ED-D637-28A5E43243EA}"/>
              </a:ext>
            </a:extLst>
          </p:cNvPr>
          <p:cNvCxnSpPr>
            <a:cxnSpLocks/>
          </p:cNvCxnSpPr>
          <p:nvPr/>
        </p:nvCxnSpPr>
        <p:spPr>
          <a:xfrm>
            <a:off x="279727" y="5553541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23DDB80B-496E-E454-E5AD-74A719FAF8EE}"/>
              </a:ext>
            </a:extLst>
          </p:cNvPr>
          <p:cNvCxnSpPr>
            <a:cxnSpLocks/>
          </p:cNvCxnSpPr>
          <p:nvPr/>
        </p:nvCxnSpPr>
        <p:spPr>
          <a:xfrm>
            <a:off x="335157" y="5913971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B295DEB-6F2E-F916-A037-6802AD87A545}"/>
              </a:ext>
            </a:extLst>
          </p:cNvPr>
          <p:cNvCxnSpPr>
            <a:cxnSpLocks/>
          </p:cNvCxnSpPr>
          <p:nvPr/>
        </p:nvCxnSpPr>
        <p:spPr>
          <a:xfrm>
            <a:off x="307160" y="6287443"/>
            <a:ext cx="1790163" cy="651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69" grpId="0" animBg="1"/>
      <p:bldP spid="64" grpId="0" animBg="1"/>
      <p:bldP spid="66" grpId="0" animBg="1"/>
      <p:bldP spid="67" grpId="0" animBg="1"/>
      <p:bldP spid="68" grpId="0" animBg="1"/>
      <p:bldP spid="76" grpId="0" animBg="1"/>
      <p:bldP spid="77" grpId="0" animBg="1"/>
      <p:bldP spid="78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9817"/>
            <a:ext cx="4194607" cy="278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27249" y="2109214"/>
            <a:ext cx="5925312" cy="2633473"/>
          </a:xfrm>
        </p:spPr>
        <p:txBody>
          <a:bodyPr/>
          <a:lstStyle/>
          <a:p>
            <a:pPr lvl="0"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EXEMPLES PRATIQUES</a:t>
            </a:r>
            <a:endParaRPr 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8778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93" y="877822"/>
            <a:ext cx="3474588" cy="4033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3058" y="5264130"/>
            <a:ext cx="120798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kit de formation fait  22$  soit 10 000F environ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5C0587-A346-A32B-0D12-028A4F676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7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AC4ED6-3445-4A32-210E-B54703FE409C}"/>
              </a:ext>
            </a:extLst>
          </p:cNvPr>
          <p:cNvSpPr/>
          <p:nvPr/>
        </p:nvSpPr>
        <p:spPr>
          <a:xfrm>
            <a:off x="0" y="798871"/>
            <a:ext cx="12192000" cy="60591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877824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19457" y="5082226"/>
            <a:ext cx="8680703" cy="1463039"/>
          </a:xfrm>
        </p:spPr>
        <p:txBody>
          <a:bodyPr>
            <a:normAutofit fontScale="85000" lnSpcReduction="10000"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une formation vous payez 10 000F </a:t>
            </a:r>
          </a:p>
          <a:p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vous êtes </a:t>
            </a:r>
            <a:r>
              <a:rPr lang="fr-FR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vous pouvez gagner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  <a:endParaRPr lang="fr-FR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13158" y="5595458"/>
            <a:ext cx="21050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97 200F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2"/>
              <p:cNvSpPr>
                <a:spLocks noChangeArrowheads="1"/>
              </p:cNvSpPr>
              <p:nvPr/>
            </p:nvSpPr>
            <p:spPr bwMode="auto">
              <a:xfrm>
                <a:off x="416011" y="698206"/>
                <a:ext cx="7579319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3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8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Pour un Starter d’1 pôle</a:t>
                </a:r>
                <a:r>
                  <a:rPr lang="fr-FR" altLang="fr-FR" sz="2800" b="1" u="sng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altLang="fr-FR" sz="28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c</a:t>
                </a:r>
                <a:r>
                  <a:rPr lang="fr-FR" altLang="fr-FR" sz="2800" b="1" u="sng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fr-FR" altLang="fr-FR" sz="2800" b="1" u="sng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 du 1x3</a:t>
                </a:r>
              </a:p>
              <a:p>
                <a:pPr defTabSz="9143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2800" b="1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L1 (il a 1 pôle) = (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60%</a:t>
                </a:r>
                <a:r>
                  <a:rPr lang="fr-FR" altLang="fr-FR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2000)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x3</a:t>
                </a:r>
                <a14:m>
                  <m:oMath xmlns:m="http://schemas.openxmlformats.org/officeDocument/2006/math">
                    <m:r>
                      <a:rPr lang="fr-FR" altLang="fr-FR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200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x3= 3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600 f</a:t>
                </a: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endParaRPr lang="fr-FR" alt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defTabSz="9143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2000" dirty="0">
                  <a:solidFill>
                    <a:schemeClr val="bg1"/>
                  </a:solidFill>
                </a:endParaRP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L2 (il a 3 pôles) = (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25%</a:t>
                </a:r>
                <a:r>
                  <a:rPr lang="fr-FR" altLang="fr-FR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000)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x3= 5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x9 = 4 500f    </a:t>
                </a:r>
              </a:p>
              <a:p>
                <a:pPr defTabSz="9143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</a:p>
              <a:p>
                <a:pPr defTabSz="91436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r-FR" altLang="fr-FR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L3 (il a 9 pôles) = (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15%</a:t>
                </a:r>
                <a:r>
                  <a:rPr lang="fr-FR" altLang="fr-FR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000)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x3= 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300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x27 = 8 100f</a:t>
                </a: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endParaRPr lang="fr-FR" altLang="fr-FR" sz="2400" u="sng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L4 (il a 27 pôles) = (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50%x2 000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x3=</a:t>
                </a:r>
                <a:r>
                  <a:rPr lang="fr-FR" altLang="fr-FR" sz="24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1000x81 </a:t>
                </a:r>
                <a:r>
                  <a:rPr lang="fr-FR" altLang="fr-FR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81 000f</a:t>
                </a:r>
              </a:p>
              <a:p>
                <a:pPr marL="342886" indent="-342886" defTabSz="914363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Wingdings" panose="05000000000000000000" pitchFamily="2" charset="2"/>
                  <a:buChar char="Ø"/>
                </a:pPr>
                <a:endParaRPr lang="fr-FR" altLang="fr-FR" sz="3200" u="sng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011" y="698206"/>
                <a:ext cx="7579319" cy="4708981"/>
              </a:xfrm>
              <a:prstGeom prst="rect">
                <a:avLst/>
              </a:prstGeom>
              <a:blipFill>
                <a:blip r:embed="rId3"/>
                <a:stretch>
                  <a:fillRect l="-1608" t="-1036" r="-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BF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colade ouvrante 9"/>
          <p:cNvSpPr/>
          <p:nvPr/>
        </p:nvSpPr>
        <p:spPr>
          <a:xfrm flipH="1">
            <a:off x="5112386" y="9221470"/>
            <a:ext cx="340995" cy="74739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8FA041-6000-2FF8-602A-8330BB6D8C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AC5BF5-BA74-6937-133D-094EE43722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7" r="36453"/>
          <a:stretch/>
        </p:blipFill>
        <p:spPr>
          <a:xfrm>
            <a:off x="8353167" y="847367"/>
            <a:ext cx="3472248" cy="40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00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3D3DF-8B1E-B78F-8E39-FB52F80E3E54}"/>
              </a:ext>
            </a:extLst>
          </p:cNvPr>
          <p:cNvSpPr/>
          <p:nvPr/>
        </p:nvSpPr>
        <p:spPr>
          <a:xfrm>
            <a:off x="0" y="798871"/>
            <a:ext cx="12192000" cy="60591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877824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219457" y="5082226"/>
            <a:ext cx="8680703" cy="1463039"/>
          </a:xfrm>
        </p:spPr>
        <p:txBody>
          <a:bodyPr>
            <a:normAutofit fontScale="92500" lnSpcReduction="20000"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une formation vous payez 10 000F </a:t>
            </a:r>
          </a:p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vous êtes </a:t>
            </a:r>
            <a:r>
              <a:rPr lang="fr-FR" sz="28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Start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vous pouvez gagner :    </a:t>
            </a:r>
            <a:endParaRPr lang="fr-F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52269" y="5460102"/>
            <a:ext cx="240482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486 000F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1628" y="22933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9898" y="1169282"/>
            <a:ext cx="769473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un Super Start de 5 pôles</a:t>
            </a:r>
            <a:r>
              <a:rPr lang="fr-FR" altLang="fr-FR" sz="24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altLang="fr-FR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c’est du 5x3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L1 (il a 5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60%x2000)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1 200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x15=18 000 f</a:t>
            </a: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L2 (il a 15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25%x2 000)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x45 = 22 500f       </a:t>
            </a: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L3 (il a 45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15%x2 000)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x135 = 40 500f</a:t>
            </a: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L4 (il a 135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50%x2 000)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x405 = 405 000f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AFF809E-E056-84C0-7043-EF0D06F908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7" r="36453"/>
          <a:stretch/>
        </p:blipFill>
        <p:spPr>
          <a:xfrm>
            <a:off x="8353167" y="877825"/>
            <a:ext cx="3472248" cy="40771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4A69E0C-EE0D-21D5-4172-78B81BF29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3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A0FB94F-D9DE-BADD-A89F-45EF6AEDF444}"/>
              </a:ext>
            </a:extLst>
          </p:cNvPr>
          <p:cNvSpPr/>
          <p:nvPr/>
        </p:nvSpPr>
        <p:spPr>
          <a:xfrm>
            <a:off x="0" y="798871"/>
            <a:ext cx="12192000" cy="60591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877824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597409" y="5082226"/>
            <a:ext cx="8302751" cy="146303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une formation vous payez 10 000F </a:t>
            </a:r>
          </a:p>
          <a:p>
            <a:pPr algn="ctr"/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S’il maximise en tant que</a:t>
            </a:r>
          </a:p>
          <a:p>
            <a:pPr algn="ctr"/>
            <a:r>
              <a:rPr lang="fr-FR" sz="36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 Start</a:t>
            </a: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vous pouvez gagner :    </a:t>
            </a:r>
            <a:endParaRPr lang="fr-F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63499" y="5707278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9 631 800F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1628" y="22933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6768" y="1055604"/>
            <a:ext cx="870339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un Super Start de 99 pôles : c’est du 99x3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L1 (il a 99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60%x2000)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1 200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x297= 356 400 f</a:t>
            </a: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L2 (il a 297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20%x2 000)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x891 = 445 500f       </a:t>
            </a: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L3 (il a 891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15%x2 000)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x2 673 = 801 900f</a:t>
            </a: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L4 (il a 2 673 pôles) = (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50%x2 000)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x3= </a:t>
            </a:r>
            <a:r>
              <a:rPr lang="fr-FR" altLang="fr-FR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</a:t>
            </a:r>
            <a:r>
              <a:rPr lang="fr-FR" altLang="fr-F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x8 019 = 8 019 000f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07264" y="5232656"/>
            <a:ext cx="2414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72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Mais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23CB7FE-49F6-B605-D546-708F6EAB2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7" r="36453"/>
          <a:stretch/>
        </p:blipFill>
        <p:spPr>
          <a:xfrm>
            <a:off x="8711514" y="847367"/>
            <a:ext cx="3472248" cy="407710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414C766-0B6E-A4A4-CE8A-69177CAD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F3DEBED-D0C1-0C06-75E2-79FC5AD76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"/>
          <a:stretch/>
        </p:blipFill>
        <p:spPr>
          <a:xfrm>
            <a:off x="-212922" y="781052"/>
            <a:ext cx="7451037" cy="4999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4CCF40-8A27-7F63-7BF9-9115766F7599}"/>
              </a:ext>
            </a:extLst>
          </p:cNvPr>
          <p:cNvSpPr txBox="1"/>
          <p:nvPr/>
        </p:nvSpPr>
        <p:spPr>
          <a:xfrm>
            <a:off x="1132921" y="127730"/>
            <a:ext cx="1000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FF00"/>
                </a:solidFill>
              </a:rPr>
              <a:t>Est-ce que êtes satisfait de votre situation actuelle?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F4C122-E892-D012-E995-B82C37955ED3}"/>
              </a:ext>
            </a:extLst>
          </p:cNvPr>
          <p:cNvSpPr txBox="1"/>
          <p:nvPr/>
        </p:nvSpPr>
        <p:spPr>
          <a:xfrm>
            <a:off x="7632596" y="1432688"/>
            <a:ext cx="4164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Si la réponse est </a:t>
            </a:r>
            <a:r>
              <a:rPr lang="fr-FR" sz="3200" b="1" dirty="0">
                <a:solidFill>
                  <a:schemeClr val="bg1"/>
                </a:solidFill>
                <a:highlight>
                  <a:srgbClr val="FFFF00"/>
                </a:highlight>
              </a:rPr>
              <a:t>N O N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6635B2-6140-3CAF-9CA6-B1E16AE31032}"/>
              </a:ext>
            </a:extLst>
          </p:cNvPr>
          <p:cNvSpPr txBox="1"/>
          <p:nvPr/>
        </p:nvSpPr>
        <p:spPr>
          <a:xfrm>
            <a:off x="6405846" y="3392421"/>
            <a:ext cx="4778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Vous avez un</a:t>
            </a:r>
          </a:p>
          <a:p>
            <a:pPr algn="ctr"/>
            <a:r>
              <a:rPr lang="fr-FR" sz="3200" b="1" dirty="0"/>
              <a:t> </a:t>
            </a:r>
            <a:r>
              <a:rPr lang="fr-FR" sz="3200" b="1" dirty="0">
                <a:solidFill>
                  <a:schemeClr val="tx2">
                    <a:lumMod val="10000"/>
                  </a:schemeClr>
                </a:solidFill>
                <a:highlight>
                  <a:srgbClr val="FFFF00"/>
                </a:highlight>
              </a:rPr>
              <a:t>MOYEN SIMPLE</a:t>
            </a:r>
            <a:r>
              <a:rPr lang="fr-FR" sz="3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fr-FR" sz="3200" b="1" dirty="0"/>
              <a:t>aujourd’hui de changer cela et d’avoir des revenus passifs sans investir et sans  vendre  de produits</a:t>
            </a:r>
          </a:p>
        </p:txBody>
      </p:sp>
    </p:spTree>
    <p:extLst>
      <p:ext uri="{BB962C8B-B14F-4D97-AF65-F5344CB8AC3E}">
        <p14:creationId xmlns:p14="http://schemas.microsoft.com/office/powerpoint/2010/main" val="19250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508DEC-280C-D696-678F-BD8A47796738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2F2993-2762-2125-A8F8-06D04F8832DB}"/>
              </a:ext>
            </a:extLst>
          </p:cNvPr>
          <p:cNvSpPr txBox="1"/>
          <p:nvPr/>
        </p:nvSpPr>
        <p:spPr>
          <a:xfrm>
            <a:off x="152265" y="182414"/>
            <a:ext cx="1188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FOND DE ROULEMENT &amp; LES # KITS D’ACTIVATION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2971658-9960-E4EC-9C52-A4BF27B46444}"/>
              </a:ext>
            </a:extLst>
          </p:cNvPr>
          <p:cNvSpPr txBox="1"/>
          <p:nvPr/>
        </p:nvSpPr>
        <p:spPr>
          <a:xfrm>
            <a:off x="1680221" y="950054"/>
            <a:ext cx="10211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Réaliser un projet qui vous tien à cœur et TETProgram vous rembourse un pourcentage compris entre 15 à 50% en fonction de votre Pack d’activation. Pour bénéficier de ce fond il faudra prouver que le pourcentage dont vous avez droit équivaut à l’argent générer par le projet TETProgram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F551BED-0529-A103-791B-1E694BE47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900" y="17821"/>
            <a:ext cx="805478" cy="8054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1DB6688-55BB-0EC4-D470-5C5E558D7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09" y="2716663"/>
            <a:ext cx="3683000" cy="4270375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004AFF7-0F59-BDD7-80E7-62D2ED20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86782"/>
              </p:ext>
            </p:extLst>
          </p:nvPr>
        </p:nvGraphicFramePr>
        <p:xfrm>
          <a:off x="4080387" y="2989093"/>
          <a:ext cx="6145162" cy="355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581">
                  <a:extLst>
                    <a:ext uri="{9D8B030D-6E8A-4147-A177-3AD203B41FA5}">
                      <a16:colId xmlns:a16="http://schemas.microsoft.com/office/drawing/2014/main" val="1147263741"/>
                    </a:ext>
                  </a:extLst>
                </a:gridCol>
                <a:gridCol w="3072581">
                  <a:extLst>
                    <a:ext uri="{9D8B030D-6E8A-4147-A177-3AD203B41FA5}">
                      <a16:colId xmlns:a16="http://schemas.microsoft.com/office/drawing/2014/main" val="102096335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bg1"/>
                          </a:solidFill>
                        </a:rPr>
                        <a:t>PACK D’ACTIVATION</a:t>
                      </a:r>
                      <a:endParaRPr lang="fr-BF" sz="15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>
                          <a:solidFill>
                            <a:schemeClr val="bg1"/>
                          </a:solidFill>
                        </a:rPr>
                        <a:t>POURCENTAGE DE FOND DE ROULEMENT</a:t>
                      </a:r>
                      <a:endParaRPr lang="fr-BF" sz="1500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43648908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KIT DE DEMARRAGE-$22"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15%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1581376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DU SATART-UP-$55"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20%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4335614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DU BUSINESS-$195"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25%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4580029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DE L\'ELITE-$670"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5527774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PRINCELY-$955"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30%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49350279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ROYAL-$1905"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35%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35799522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IMPÉRIAL-$4762"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40%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35986503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SEIGNEURIAL-$9525"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45%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673694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r>
                        <a:rPr lang="fr-FR" sz="1500" b="1" dirty="0">
                          <a:solidFill>
                            <a:schemeClr val="bg1"/>
                          </a:solidFill>
                        </a:rPr>
                        <a:t>"KIT MAJESTUEUX-$19050 </a:t>
                      </a:r>
                      <a:endParaRPr lang="fr-BF" sz="15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b="1" dirty="0">
                          <a:solidFill>
                            <a:schemeClr val="bg1"/>
                          </a:solidFill>
                        </a:rPr>
                        <a:t>50%</a:t>
                      </a:r>
                      <a:endParaRPr lang="fr-BF" sz="1700" b="1" dirty="0">
                        <a:solidFill>
                          <a:schemeClr val="bg1"/>
                        </a:solidFill>
                      </a:endParaRPr>
                    </a:p>
                  </a:txBody>
                  <a:tcPr marL="76200" marR="76200" marT="38100" marB="38100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23309971"/>
                  </a:ext>
                </a:extLst>
              </a:tr>
            </a:tbl>
          </a:graphicData>
        </a:graphic>
      </p:graphicFrame>
      <p:pic>
        <p:nvPicPr>
          <p:cNvPr id="16" name="Image 15">
            <a:extLst>
              <a:ext uri="{FF2B5EF4-FFF2-40B4-BE49-F238E27FC236}">
                <a16:creationId xmlns:a16="http://schemas.microsoft.com/office/drawing/2014/main" id="{2D207C71-D0CD-BE17-9396-9CBCBCA18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6903" y="3368044"/>
            <a:ext cx="638482" cy="63848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E493AA4-22CE-A4F8-272D-A119F57239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602" y="3739857"/>
            <a:ext cx="638482" cy="63848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FFB5B08-4267-1717-D404-5942ADF83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6103" y="3687285"/>
            <a:ext cx="638482" cy="63848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104EBCA-6C3F-D985-A4D4-D9B1B92B7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0602" y="4133526"/>
            <a:ext cx="638482" cy="638482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F63D372-7A91-9B4D-EB04-C3D787B8B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441" y="4066236"/>
            <a:ext cx="638482" cy="63848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876B327-8C76-BD6A-40B3-46EC4BD9B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9843" y="4040171"/>
            <a:ext cx="638482" cy="63848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DCC905C4-C173-797A-9FF8-9A74BE7E2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38" y="4411983"/>
            <a:ext cx="638482" cy="63848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F7C34269-42E0-192C-5FA5-25191DB89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8881" y="4357304"/>
            <a:ext cx="638482" cy="638482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52268F03-9538-3734-A3DA-B7DD526C1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22" y="4302009"/>
            <a:ext cx="638482" cy="63848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6A4E3BD-01A1-9E3C-8A6C-A4D1C2964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8217" y="4217767"/>
            <a:ext cx="638482" cy="63848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1B59FDD-79A0-7E40-73E1-5B862C65C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6192" y="4727448"/>
            <a:ext cx="638482" cy="63848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37CE4D8-32DF-8E78-A03E-09BBE54FB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349" y="4644790"/>
            <a:ext cx="638482" cy="63848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383E35EB-0F6F-5E81-26DE-24296A42B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0214" y="4613355"/>
            <a:ext cx="638482" cy="63848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B71EC29-8F65-3E71-0926-B15BFDF9B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1547" y="4531017"/>
            <a:ext cx="638482" cy="63848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DE8DE39-21AA-CCCF-DFCF-8C558C7E0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8086" y="4473775"/>
            <a:ext cx="638482" cy="638482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5C2449A-0020-73DA-F91A-CCEBF1CE3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557" y="4422657"/>
            <a:ext cx="638482" cy="63848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1438B76-896E-6551-5599-5C031980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0962" y="5050880"/>
            <a:ext cx="638482" cy="638482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8CEF7A59-DF1D-B811-20F5-646FDE35C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118" y="4968222"/>
            <a:ext cx="638482" cy="638482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9326E15B-D3F4-63F1-9A9C-5F20DB8FC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4983" y="4936787"/>
            <a:ext cx="638482" cy="63848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0C02F51-FA47-9495-A71B-FC24D8409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6317" y="4854448"/>
            <a:ext cx="638482" cy="63848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59AABFFB-0527-B23B-2C60-BDFB228D4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855" y="4797207"/>
            <a:ext cx="638482" cy="638482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42B19110-DE22-B88A-020E-2651F2CB2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0327" y="4746088"/>
            <a:ext cx="638482" cy="638482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0FD9989-536A-9690-B2E3-513FFFDD1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97" y="5400182"/>
            <a:ext cx="638482" cy="638482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2142F3E7-4F3C-1F84-8473-6F78F4F1F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853" y="5317523"/>
            <a:ext cx="638482" cy="638482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30E74D42-7897-87E5-1393-54964B937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718" y="5286088"/>
            <a:ext cx="638482" cy="63848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53DF0AA5-88C1-5472-B9CA-151CEF19A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9052" y="5203750"/>
            <a:ext cx="638482" cy="638482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75690C1E-AE9C-1974-9816-7D4B865A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5590" y="5146508"/>
            <a:ext cx="638482" cy="638482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AE7ED1C4-54A2-0A0E-B545-31C47543D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3062" y="5095390"/>
            <a:ext cx="638482" cy="638482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D4C941DA-2948-23CE-E732-9633ED126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066" y="5735956"/>
            <a:ext cx="638482" cy="63848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65380556-EE37-F978-1A6B-C04436946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222" y="5653297"/>
            <a:ext cx="638482" cy="638482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493C4A13-BBD1-99EF-A2F6-5CBD0F08B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9087" y="5621862"/>
            <a:ext cx="638482" cy="638482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33FF386C-FC10-5A9A-0519-F61A02E3E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421" y="5539524"/>
            <a:ext cx="638482" cy="63848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7CA16280-D4B4-8BCB-BBDD-E8D214891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6959" y="5482282"/>
            <a:ext cx="638482" cy="638482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5E4D164F-9CD6-AA76-1EDB-172DDDC99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31" y="5431164"/>
            <a:ext cx="638482" cy="63848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0649E084-1DC2-9C19-B3DB-C4FCC612A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460" y="6095905"/>
            <a:ext cx="638482" cy="638482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FA74327B-22FF-E516-9A2E-9A90F2F46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617" y="6013247"/>
            <a:ext cx="638482" cy="63848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75B5A8F2-8EF7-9D05-B675-5F596FCFC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482" y="5981812"/>
            <a:ext cx="638482" cy="63848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D64F40A5-4D2F-8D3F-E862-D5978429D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815" y="5899473"/>
            <a:ext cx="638482" cy="638482"/>
          </a:xfrm>
          <a:prstGeom prst="rect">
            <a:avLst/>
          </a:prstGeom>
        </p:spPr>
      </p:pic>
      <p:pic>
        <p:nvPicPr>
          <p:cNvPr id="56" name="Image 55">
            <a:extLst>
              <a:ext uri="{FF2B5EF4-FFF2-40B4-BE49-F238E27FC236}">
                <a16:creationId xmlns:a16="http://schemas.microsoft.com/office/drawing/2014/main" id="{2C2271DC-E5D9-A756-2C7A-EC79270BD7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353" y="5842232"/>
            <a:ext cx="638482" cy="638482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3A001F7F-52AC-2B10-316D-9B5260458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825" y="5791113"/>
            <a:ext cx="638482" cy="638482"/>
          </a:xfrm>
          <a:prstGeom prst="rect">
            <a:avLst/>
          </a:prstGeom>
        </p:spPr>
      </p:pic>
      <p:pic>
        <p:nvPicPr>
          <p:cNvPr id="64" name="Image 63">
            <a:extLst>
              <a:ext uri="{FF2B5EF4-FFF2-40B4-BE49-F238E27FC236}">
                <a16:creationId xmlns:a16="http://schemas.microsoft.com/office/drawing/2014/main" id="{C221ABFE-9DA3-2DC3-2AE1-7AEF2B4A0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3525" y="4700462"/>
            <a:ext cx="638482" cy="638482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4A259FF8-99C3-C853-8876-E67F55B4E8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379" y="5038148"/>
            <a:ext cx="638482" cy="638482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18F4EDBE-C3C0-A636-5D26-307D466F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9323" y="4992522"/>
            <a:ext cx="638482" cy="638482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362DF8E6-2D5D-0CB0-CF07-5F3F92CFC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5516" y="5389534"/>
            <a:ext cx="638482" cy="638482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277EDE30-1DB1-EB0D-6B73-5CF345C50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4798" y="5332292"/>
            <a:ext cx="638482" cy="638482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3269F59D-25EF-FF42-96DB-8E7E93026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8210" y="5334835"/>
            <a:ext cx="638482" cy="638482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715AAEA6-5821-C5C3-6A0C-B25FF2B8D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2465" y="5277422"/>
            <a:ext cx="638482" cy="638482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3950D059-F8AD-AEBF-1A6C-AC8738600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4472" y="5749613"/>
            <a:ext cx="638482" cy="63848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E9F881C2-EC7A-5D10-169A-802D3F6BD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373" y="5718130"/>
            <a:ext cx="638482" cy="638482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859454C4-9E5A-E9F3-C1E5-F9FE87236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5798" y="5622046"/>
            <a:ext cx="638482" cy="63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580257-C4F8-8813-9B3C-BD1EB2CC7AAB}"/>
              </a:ext>
            </a:extLst>
          </p:cNvPr>
          <p:cNvSpPr/>
          <p:nvPr/>
        </p:nvSpPr>
        <p:spPr>
          <a:xfrm>
            <a:off x="13058" y="730078"/>
            <a:ext cx="12192000" cy="6059129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5BDF478-B09E-C669-82D8-EBC2B1BC7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076" y="877824"/>
            <a:ext cx="7150100" cy="48133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877824"/>
          </a:xfrm>
          <a:prstGeom prst="rect">
            <a:avLst/>
          </a:prstGeom>
        </p:spPr>
      </p:pic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0" y="1370062"/>
            <a:ext cx="5014253" cy="146303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un kit que vous payez 10 000F </a:t>
            </a:r>
          </a:p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vous maximisez vous pouvez gagner :    </a:t>
            </a:r>
            <a:endParaRPr lang="fr-F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22" y="2415564"/>
            <a:ext cx="345479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9 631 800F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41628" y="22933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7409" y="893110"/>
            <a:ext cx="2719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un Partenaire</a:t>
            </a:r>
            <a:endParaRPr lang="fr-FR" altLang="fr-FR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B72FDB9-17E9-BE42-5CE5-4413C59B1D69}"/>
              </a:ext>
            </a:extLst>
          </p:cNvPr>
          <p:cNvSpPr txBox="1">
            <a:spLocks/>
          </p:cNvSpPr>
          <p:nvPr/>
        </p:nvSpPr>
        <p:spPr>
          <a:xfrm>
            <a:off x="3045136" y="2587278"/>
            <a:ext cx="2940414" cy="8778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endParaRPr lang="fr-FR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0EABA2F9-307C-FEEF-0FD5-951B9CEA7BE7}"/>
              </a:ext>
            </a:extLst>
          </p:cNvPr>
          <p:cNvSpPr txBox="1">
            <a:spLocks/>
          </p:cNvSpPr>
          <p:nvPr/>
        </p:nvSpPr>
        <p:spPr>
          <a:xfrm>
            <a:off x="-1611756" y="4012993"/>
            <a:ext cx="6525836" cy="87782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Soit 15% </a:t>
            </a:r>
          </a:p>
          <a:p>
            <a:pPr algn="r"/>
            <a:r>
              <a:rPr lang="fr-FR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votre investissement</a:t>
            </a:r>
            <a:endParaRPr lang="fr-FR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399FF2-4D08-DCA3-049D-1014E66C5BEB}"/>
              </a:ext>
            </a:extLst>
          </p:cNvPr>
          <p:cNvSpPr/>
          <p:nvPr/>
        </p:nvSpPr>
        <p:spPr>
          <a:xfrm>
            <a:off x="1550173" y="5326554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12 039 750F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CBD49D-2B11-883A-1D64-291598725746}"/>
              </a:ext>
            </a:extLst>
          </p:cNvPr>
          <p:cNvSpPr/>
          <p:nvPr/>
        </p:nvSpPr>
        <p:spPr>
          <a:xfrm>
            <a:off x="480901" y="3374923"/>
            <a:ext cx="2855270" cy="769441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2 407 950F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7AC99A-7ABA-2A44-EB8D-B9AD4D22E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  <p:bldP spid="5" grpId="0"/>
      <p:bldP spid="4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15627" y="1384086"/>
            <a:ext cx="3048000" cy="156559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b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297</a:t>
            </a:r>
            <a:endParaRPr lang="fr-FR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8778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28373" y="5280293"/>
            <a:ext cx="101649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Dois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-je sponsors des gens à vie?</a:t>
            </a:r>
            <a:endParaRPr lang="fr-FR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5C0587-A346-A32B-0D12-028A4F67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" y="-6607"/>
            <a:ext cx="805478" cy="80547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40BDA5-2521-4521-26CC-4E66A5921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35" y="797110"/>
            <a:ext cx="6248401" cy="415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2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DA2009-2A70-7810-6F4C-179F965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856"/>
            <a:ext cx="12192000" cy="69008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58048" y="1040342"/>
            <a:ext cx="5279167" cy="4976720"/>
          </a:xfrm>
          <a:prstGeom prst="ellipse">
            <a:avLst/>
          </a:prstGeom>
          <a:noFill/>
          <a:ln w="133350">
            <a:solidFill>
              <a:srgbClr val="D7355C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34132" y="2252221"/>
            <a:ext cx="2415654" cy="229312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80951" y="4825270"/>
            <a:ext cx="2224010" cy="20225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36762" y="2482884"/>
            <a:ext cx="2000906" cy="206246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62106" y="158406"/>
            <a:ext cx="1818045" cy="181389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FE0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2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10619" y="2954250"/>
            <a:ext cx="2051175" cy="1974909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2106" y="1572188"/>
            <a:ext cx="1921102" cy="400110"/>
          </a:xfrm>
          <a:prstGeom prst="rect">
            <a:avLst/>
          </a:prstGeom>
          <a:solidFill>
            <a:srgbClr val="FE0304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FORMATION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08448C1-8677-B72D-92A4-57D302A4EC68}"/>
              </a:ext>
            </a:extLst>
          </p:cNvPr>
          <p:cNvSpPr txBox="1"/>
          <p:nvPr/>
        </p:nvSpPr>
        <p:spPr>
          <a:xfrm>
            <a:off x="7816566" y="4162425"/>
            <a:ext cx="192110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ECOMMERCE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37CB6C4-E92F-46CF-1753-7BC8DB094F43}"/>
              </a:ext>
            </a:extLst>
          </p:cNvPr>
          <p:cNvSpPr txBox="1"/>
          <p:nvPr/>
        </p:nvSpPr>
        <p:spPr>
          <a:xfrm>
            <a:off x="5080951" y="6447660"/>
            <a:ext cx="192110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AFFILIATION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F673ED-D28C-A902-76A5-429B94583914}"/>
              </a:ext>
            </a:extLst>
          </p:cNvPr>
          <p:cNvSpPr txBox="1"/>
          <p:nvPr/>
        </p:nvSpPr>
        <p:spPr>
          <a:xfrm>
            <a:off x="2378688" y="4545346"/>
            <a:ext cx="241565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INVESTISSEMENT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A4BB2-9544-AF77-12B1-49A08A156C53}"/>
              </a:ext>
            </a:extLst>
          </p:cNvPr>
          <p:cNvSpPr/>
          <p:nvPr/>
        </p:nvSpPr>
        <p:spPr>
          <a:xfrm rot="2001732">
            <a:off x="362150" y="483550"/>
            <a:ext cx="5162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50000" endA="300" endPos="50000" dist="60007" dir="5400000" sy="-100000" algn="bl" rotWithShape="0"/>
                </a:effectLst>
              </a:rPr>
              <a:t>ECOSYSTEME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EDC3B-D2E8-6189-2A8B-5048DEEA7808}"/>
              </a:ext>
            </a:extLst>
          </p:cNvPr>
          <p:cNvSpPr/>
          <p:nvPr/>
        </p:nvSpPr>
        <p:spPr>
          <a:xfrm rot="2152764">
            <a:off x="6764111" y="270753"/>
            <a:ext cx="5841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50000" endA="300" endPos="50000" dist="60007" dir="5400000" sy="-100000" algn="bl" rotWithShape="0"/>
                </a:effectLst>
              </a:rPr>
              <a:t>TETPROGRAM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D20AE32-C681-782A-4D99-A6EF0CC685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FF5F0-78C7-B957-73A3-476D7F530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444" y="85836"/>
            <a:ext cx="9905998" cy="1478570"/>
          </a:xfrm>
        </p:spPr>
        <p:txBody>
          <a:bodyPr/>
          <a:lstStyle/>
          <a:p>
            <a:r>
              <a:rPr lang="fr-FR" dirty="0"/>
              <a:t>Le principe du marketing d’affiliation</a:t>
            </a:r>
            <a:endParaRPr lang="fr-BF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30029-E3F0-ECDF-BA53-3F88B15E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89" y="1206299"/>
            <a:ext cx="6534396" cy="1660290"/>
          </a:xfr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BF" sz="2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réseau d'apporteurs d'affaires :</a:t>
            </a:r>
            <a:r>
              <a:rPr lang="fr-BF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des partenaires recommandent vos offres à votre place et prennent une commission (un pourcentage) lorsqu’ils vous apportent un client.</a:t>
            </a:r>
            <a:endParaRPr lang="fr-BF" sz="22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B82968C-9D91-783B-4B18-32775851724D}"/>
              </a:ext>
            </a:extLst>
          </p:cNvPr>
          <p:cNvSpPr txBox="1">
            <a:spLocks/>
          </p:cNvSpPr>
          <p:nvPr/>
        </p:nvSpPr>
        <p:spPr>
          <a:xfrm>
            <a:off x="729289" y="3038432"/>
            <a:ext cx="6534396" cy="948620"/>
          </a:xfrm>
          <a:prstGeom prst="rect">
            <a:avLst/>
          </a:prstGeo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BF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Affiliation marketing est un système qui fonctionne à la </a:t>
            </a:r>
            <a:r>
              <a:rPr lang="fr-BF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fr-BF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fr-BF" sz="22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9414118-D473-0D44-40D9-D7FF6E611EB3}"/>
              </a:ext>
            </a:extLst>
          </p:cNvPr>
          <p:cNvSpPr txBox="1">
            <a:spLocks/>
          </p:cNvSpPr>
          <p:nvPr/>
        </p:nvSpPr>
        <p:spPr>
          <a:xfrm>
            <a:off x="729289" y="5452139"/>
            <a:ext cx="6534396" cy="1229078"/>
          </a:xfrm>
          <a:prstGeom prst="rect">
            <a:avLst/>
          </a:prstGeo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F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 entrepreneur sur Internet, et ce quel que soit la taille de son entreprise, peut </a:t>
            </a:r>
            <a:r>
              <a:rPr lang="fr-BF" sz="2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choisir ce levier pour trouver des clients et booster ses ventes</a:t>
            </a:r>
            <a:r>
              <a:rPr lang="fr-BF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F" sz="22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76B4A452-A6DF-E3E3-E9D9-7AA735D1F643}"/>
              </a:ext>
            </a:extLst>
          </p:cNvPr>
          <p:cNvSpPr txBox="1">
            <a:spLocks/>
          </p:cNvSpPr>
          <p:nvPr/>
        </p:nvSpPr>
        <p:spPr>
          <a:xfrm>
            <a:off x="729289" y="4158895"/>
            <a:ext cx="6534396" cy="1121401"/>
          </a:xfrm>
          <a:prstGeom prst="rect">
            <a:avLst/>
          </a:prstGeo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F" sz="2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Jeff Bezos, fondateur d'Amazon, qui a mis en place ce modèle économique pour la première fois sur Internet en 1996.</a:t>
            </a:r>
            <a:endParaRPr lang="fr-BF" sz="2200" dirty="0"/>
          </a:p>
        </p:txBody>
      </p:sp>
      <p:pic>
        <p:nvPicPr>
          <p:cNvPr id="1026" name="Picture 2" descr="5 étapes pour débuter l'affiliation et gagner de l'argent en ligne - ASTUCES">
            <a:extLst>
              <a:ext uri="{FF2B5EF4-FFF2-40B4-BE49-F238E27FC236}">
                <a16:creationId xmlns:a16="http://schemas.microsoft.com/office/drawing/2014/main" id="{0294FEB8-C877-B4D7-1297-16CD4C000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4" r="16484"/>
          <a:stretch/>
        </p:blipFill>
        <p:spPr bwMode="auto">
          <a:xfrm>
            <a:off x="7395515" y="1716191"/>
            <a:ext cx="4770727" cy="488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55704E-979A-5718-2530-54FE9C74B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31" y="-28300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BF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Mythes et réalités du marketing d'affiliation</a:t>
            </a:r>
            <a:endParaRPr lang="fr-BF" sz="4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0E53D7-922A-D99D-A3D1-E4AE3336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881" y="2541985"/>
            <a:ext cx="9905999" cy="591343"/>
          </a:xfrm>
        </p:spPr>
        <p:txBody>
          <a:bodyPr>
            <a:normAutofit/>
          </a:bodyPr>
          <a:lstStyle/>
          <a:p>
            <a:r>
              <a:rPr lang="fr-BF" b="1" dirty="0"/>
              <a:t>Le marketing d'affiliation n’enrichit que les annonceurs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74F5EEE-534B-4B20-4E00-BFF1D6B3586B}"/>
              </a:ext>
            </a:extLst>
          </p:cNvPr>
          <p:cNvSpPr txBox="1"/>
          <p:nvPr/>
        </p:nvSpPr>
        <p:spPr>
          <a:xfrm>
            <a:off x="862883" y="1049158"/>
            <a:ext cx="10625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F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Certains pensent que l’affiliation n’enrichit que les annonceurs. D’autres ont tenté l’expérience et n’ont eu que des résultats décevants. Alors,</a:t>
            </a:r>
            <a:r>
              <a:rPr lang="fr-BF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l’affiliation marketing est-elle une réelle opportunité d’affaires ou une arnaque déguisée ?</a:t>
            </a:r>
            <a:endParaRPr lang="fr-BF" sz="2400" dirty="0"/>
          </a:p>
        </p:txBody>
      </p:sp>
      <p:pic>
        <p:nvPicPr>
          <p:cNvPr id="7" name="Image 6" descr="mythes du marketing d'affiliation">
            <a:extLst>
              <a:ext uri="{FF2B5EF4-FFF2-40B4-BE49-F238E27FC236}">
                <a16:creationId xmlns:a16="http://schemas.microsoft.com/office/drawing/2014/main" id="{5F99EE83-9EA6-0329-1252-68BBDC0ED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05" y="2440758"/>
            <a:ext cx="881238" cy="557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9FFAB456-0949-E42B-882F-BE9825DD7D38}"/>
              </a:ext>
            </a:extLst>
          </p:cNvPr>
          <p:cNvSpPr txBox="1">
            <a:spLocks/>
          </p:cNvSpPr>
          <p:nvPr/>
        </p:nvSpPr>
        <p:spPr>
          <a:xfrm>
            <a:off x="703530" y="3261326"/>
            <a:ext cx="9905999" cy="59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F" b="1" dirty="0"/>
              <a:t>Faire la promotion d'un </a:t>
            </a:r>
            <a:r>
              <a:rPr lang="fr-BF" b="1" dirty="0" err="1"/>
              <a:t>superlancement</a:t>
            </a:r>
            <a:r>
              <a:rPr lang="fr-BF" b="1" dirty="0"/>
              <a:t> est toujours rentable</a:t>
            </a:r>
            <a:endParaRPr lang="fr-BF" dirty="0"/>
          </a:p>
        </p:txBody>
      </p:sp>
      <p:pic>
        <p:nvPicPr>
          <p:cNvPr id="9" name="Image 8" descr="mythes du marketing d'affiliation">
            <a:extLst>
              <a:ext uri="{FF2B5EF4-FFF2-40B4-BE49-F238E27FC236}">
                <a16:creationId xmlns:a16="http://schemas.microsoft.com/office/drawing/2014/main" id="{87DC49ED-B057-27FB-0702-F7457591D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238" y="3133328"/>
            <a:ext cx="957798" cy="60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1871B46-F559-C28D-D086-80000D23669C}"/>
              </a:ext>
            </a:extLst>
          </p:cNvPr>
          <p:cNvSpPr txBox="1">
            <a:spLocks/>
          </p:cNvSpPr>
          <p:nvPr/>
        </p:nvSpPr>
        <p:spPr>
          <a:xfrm>
            <a:off x="703530" y="3989569"/>
            <a:ext cx="5555602" cy="591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F" b="1" dirty="0"/>
              <a:t>Je vais faire des ventes </a:t>
            </a:r>
            <a:endParaRPr lang="fr-BF" dirty="0"/>
          </a:p>
        </p:txBody>
      </p:sp>
      <p:pic>
        <p:nvPicPr>
          <p:cNvPr id="12" name="Image 11" descr="mythes du marketing d'affiliation">
            <a:extLst>
              <a:ext uri="{FF2B5EF4-FFF2-40B4-BE49-F238E27FC236}">
                <a16:creationId xmlns:a16="http://schemas.microsoft.com/office/drawing/2014/main" id="{A755E381-C52D-00AC-064B-153020ECF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293" y="3808075"/>
            <a:ext cx="957798" cy="60544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2A8A06D5-FDC5-21C0-EEF6-D257B13ABB6E}"/>
              </a:ext>
            </a:extLst>
          </p:cNvPr>
          <p:cNvSpPr txBox="1">
            <a:spLocks/>
          </p:cNvSpPr>
          <p:nvPr/>
        </p:nvSpPr>
        <p:spPr>
          <a:xfrm>
            <a:off x="855930" y="4580912"/>
            <a:ext cx="9434290" cy="591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F" b="1" dirty="0"/>
              <a:t>Plus il y a d’affiliés qui recommandent un produit, plus c’est difficile de</a:t>
            </a:r>
            <a:r>
              <a:rPr lang="fr-FR" b="1" dirty="0"/>
              <a:t> se</a:t>
            </a:r>
            <a:r>
              <a:rPr lang="fr-BF" b="1" dirty="0"/>
              <a:t> faire </a:t>
            </a:r>
            <a:r>
              <a:rPr lang="fr-FR" b="1" dirty="0"/>
              <a:t>de l’argent</a:t>
            </a:r>
            <a:r>
              <a:rPr lang="fr-BF" b="1" dirty="0"/>
              <a:t>.</a:t>
            </a:r>
          </a:p>
        </p:txBody>
      </p:sp>
      <p:pic>
        <p:nvPicPr>
          <p:cNvPr id="16" name="Image 15" descr="mythes du marketing d'affiliation">
            <a:extLst>
              <a:ext uri="{FF2B5EF4-FFF2-40B4-BE49-F238E27FC236}">
                <a16:creationId xmlns:a16="http://schemas.microsoft.com/office/drawing/2014/main" id="{3EFB3A47-6D0F-0772-B403-364EB522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721" y="4580912"/>
            <a:ext cx="957798" cy="6054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10" grpId="0" build="p"/>
      <p:bldP spid="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15A0EA-2135-62F4-6753-0399505F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4" y="0"/>
            <a:ext cx="11539470" cy="1478570"/>
          </a:xfrm>
        </p:spPr>
        <p:txBody>
          <a:bodyPr>
            <a:normAutofit/>
          </a:bodyPr>
          <a:lstStyle/>
          <a:p>
            <a:r>
              <a:rPr lang="fr-BF" b="1" dirty="0"/>
              <a:t>les différents acteurs en affiliation marketing ?</a:t>
            </a:r>
            <a:endParaRPr lang="fr-BF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FEF98A-1998-6819-45E6-A0A55253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973" y="1310783"/>
            <a:ext cx="2459462" cy="24594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98A76F7-31E6-105D-4CC8-5F7C45E3E6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316"/>
          <a:stretch/>
        </p:blipFill>
        <p:spPr>
          <a:xfrm>
            <a:off x="3636538" y="3251825"/>
            <a:ext cx="2459462" cy="245946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AF5F2DD-9AA5-69DC-7F72-87B4279DB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54" t="7064" r="9724" b="19744"/>
          <a:stretch/>
        </p:blipFill>
        <p:spPr>
          <a:xfrm>
            <a:off x="697015" y="1399282"/>
            <a:ext cx="2473624" cy="228246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1040F0B-7049-1826-7785-6184531F4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5704" y="4245109"/>
            <a:ext cx="2282465" cy="2282465"/>
          </a:xfrm>
          <a:prstGeom prst="rect">
            <a:avLst/>
          </a:prstGeom>
        </p:spPr>
      </p:pic>
      <p:cxnSp>
        <p:nvCxnSpPr>
          <p:cNvPr id="26" name="Connecteur : en arc 25">
            <a:extLst>
              <a:ext uri="{FF2B5EF4-FFF2-40B4-BE49-F238E27FC236}">
                <a16:creationId xmlns:a16="http://schemas.microsoft.com/office/drawing/2014/main" id="{2C613C2A-5535-B63C-7161-59EBB5AD8973}"/>
              </a:ext>
            </a:extLst>
          </p:cNvPr>
          <p:cNvCxnSpPr>
            <a:cxnSpLocks/>
          </p:cNvCxnSpPr>
          <p:nvPr/>
        </p:nvCxnSpPr>
        <p:spPr>
          <a:xfrm flipV="1">
            <a:off x="3170639" y="1549848"/>
            <a:ext cx="4055334" cy="510772"/>
          </a:xfrm>
          <a:prstGeom prst="curvedConnector3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B3055DC3-3386-1DAB-DFCE-E51342BD9E50}"/>
              </a:ext>
            </a:extLst>
          </p:cNvPr>
          <p:cNvSpPr txBox="1"/>
          <p:nvPr/>
        </p:nvSpPr>
        <p:spPr>
          <a:xfrm>
            <a:off x="581104" y="3367695"/>
            <a:ext cx="2715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L’annonceur ou le vendeur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FCA64B5-17E6-FAA0-B165-7F95FD766BDF}"/>
              </a:ext>
            </a:extLst>
          </p:cNvPr>
          <p:cNvSpPr txBox="1"/>
          <p:nvPr/>
        </p:nvSpPr>
        <p:spPr>
          <a:xfrm>
            <a:off x="7316718" y="3367695"/>
            <a:ext cx="2368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Le réseau d’affiliation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F66EC7B-7DEB-42FD-0D07-059E6F8DBB9B}"/>
              </a:ext>
            </a:extLst>
          </p:cNvPr>
          <p:cNvSpPr txBox="1"/>
          <p:nvPr/>
        </p:nvSpPr>
        <p:spPr>
          <a:xfrm>
            <a:off x="8254675" y="6198230"/>
            <a:ext cx="2684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Le client/ consommateur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C4B68A0-C5A2-250E-E416-2BF9FF1D7B3B}"/>
              </a:ext>
            </a:extLst>
          </p:cNvPr>
          <p:cNvSpPr txBox="1"/>
          <p:nvPr/>
        </p:nvSpPr>
        <p:spPr>
          <a:xfrm>
            <a:off x="3586659" y="5341955"/>
            <a:ext cx="245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gilroy"/>
              </a:rPr>
              <a:t>L’éditeur ou l’affilié</a:t>
            </a:r>
          </a:p>
        </p:txBody>
      </p:sp>
      <p:cxnSp>
        <p:nvCxnSpPr>
          <p:cNvPr id="43" name="Connecteur : en arc 42">
            <a:extLst>
              <a:ext uri="{FF2B5EF4-FFF2-40B4-BE49-F238E27FC236}">
                <a16:creationId xmlns:a16="http://schemas.microsoft.com/office/drawing/2014/main" id="{C573E17C-578F-F27B-7F80-3AC175E320F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965977" y="3090968"/>
            <a:ext cx="1455755" cy="1075894"/>
          </a:xfrm>
          <a:prstGeom prst="curvedConnector3">
            <a:avLst>
              <a:gd name="adj1" fmla="val 50000"/>
            </a:avLst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8C0B9E3D-08AC-E156-D47E-3DE0D3C27D42}"/>
              </a:ext>
            </a:extLst>
          </p:cNvPr>
          <p:cNvSpPr/>
          <p:nvPr/>
        </p:nvSpPr>
        <p:spPr>
          <a:xfrm>
            <a:off x="6091707" y="5009882"/>
            <a:ext cx="2343955" cy="888818"/>
          </a:xfrm>
          <a:custGeom>
            <a:avLst/>
            <a:gdLst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231819 h 888818"/>
              <a:gd name="connsiteX5" fmla="*/ 540913 w 2343955"/>
              <a:gd name="connsiteY5" fmla="*/ 386366 h 888818"/>
              <a:gd name="connsiteX6" fmla="*/ 605307 w 2343955"/>
              <a:gd name="connsiteY6" fmla="*/ 437881 h 888818"/>
              <a:gd name="connsiteX7" fmla="*/ 875763 w 2343955"/>
              <a:gd name="connsiteY7" fmla="*/ 476518 h 888818"/>
              <a:gd name="connsiteX8" fmla="*/ 1159099 w 2343955"/>
              <a:gd name="connsiteY8" fmla="*/ 553791 h 888818"/>
              <a:gd name="connsiteX9" fmla="*/ 1481070 w 2343955"/>
              <a:gd name="connsiteY9" fmla="*/ 57954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540913 w 2343955"/>
              <a:gd name="connsiteY5" fmla="*/ 386366 h 888818"/>
              <a:gd name="connsiteX6" fmla="*/ 605307 w 2343955"/>
              <a:gd name="connsiteY6" fmla="*/ 437881 h 888818"/>
              <a:gd name="connsiteX7" fmla="*/ 875763 w 2343955"/>
              <a:gd name="connsiteY7" fmla="*/ 476518 h 888818"/>
              <a:gd name="connsiteX8" fmla="*/ 1159099 w 2343955"/>
              <a:gd name="connsiteY8" fmla="*/ 553791 h 888818"/>
              <a:gd name="connsiteX9" fmla="*/ 1481070 w 2343955"/>
              <a:gd name="connsiteY9" fmla="*/ 57954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540913 w 2343955"/>
              <a:gd name="connsiteY5" fmla="*/ 386366 h 888818"/>
              <a:gd name="connsiteX6" fmla="*/ 631065 w 2343955"/>
              <a:gd name="connsiteY6" fmla="*/ 721216 h 888818"/>
              <a:gd name="connsiteX7" fmla="*/ 875763 w 2343955"/>
              <a:gd name="connsiteY7" fmla="*/ 476518 h 888818"/>
              <a:gd name="connsiteX8" fmla="*/ 1159099 w 2343955"/>
              <a:gd name="connsiteY8" fmla="*/ 553791 h 888818"/>
              <a:gd name="connsiteX9" fmla="*/ 1481070 w 2343955"/>
              <a:gd name="connsiteY9" fmla="*/ 57954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412125 w 2343955"/>
              <a:gd name="connsiteY5" fmla="*/ 631064 h 888818"/>
              <a:gd name="connsiteX6" fmla="*/ 631065 w 2343955"/>
              <a:gd name="connsiteY6" fmla="*/ 721216 h 888818"/>
              <a:gd name="connsiteX7" fmla="*/ 875763 w 2343955"/>
              <a:gd name="connsiteY7" fmla="*/ 476518 h 888818"/>
              <a:gd name="connsiteX8" fmla="*/ 1159099 w 2343955"/>
              <a:gd name="connsiteY8" fmla="*/ 553791 h 888818"/>
              <a:gd name="connsiteX9" fmla="*/ 1481070 w 2343955"/>
              <a:gd name="connsiteY9" fmla="*/ 57954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412125 w 2343955"/>
              <a:gd name="connsiteY5" fmla="*/ 631064 h 888818"/>
              <a:gd name="connsiteX6" fmla="*/ 631065 w 2343955"/>
              <a:gd name="connsiteY6" fmla="*/ 721216 h 888818"/>
              <a:gd name="connsiteX7" fmla="*/ 978794 w 2343955"/>
              <a:gd name="connsiteY7" fmla="*/ 669701 h 888818"/>
              <a:gd name="connsiteX8" fmla="*/ 1159099 w 2343955"/>
              <a:gd name="connsiteY8" fmla="*/ 553791 h 888818"/>
              <a:gd name="connsiteX9" fmla="*/ 1481070 w 2343955"/>
              <a:gd name="connsiteY9" fmla="*/ 57954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412125 w 2343955"/>
              <a:gd name="connsiteY5" fmla="*/ 631064 h 888818"/>
              <a:gd name="connsiteX6" fmla="*/ 631065 w 2343955"/>
              <a:gd name="connsiteY6" fmla="*/ 721216 h 888818"/>
              <a:gd name="connsiteX7" fmla="*/ 978794 w 2343955"/>
              <a:gd name="connsiteY7" fmla="*/ 669701 h 888818"/>
              <a:gd name="connsiteX8" fmla="*/ 1249251 w 2343955"/>
              <a:gd name="connsiteY8" fmla="*/ 669701 h 888818"/>
              <a:gd name="connsiteX9" fmla="*/ 1481070 w 2343955"/>
              <a:gd name="connsiteY9" fmla="*/ 57954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412125 w 2343955"/>
              <a:gd name="connsiteY5" fmla="*/ 631064 h 888818"/>
              <a:gd name="connsiteX6" fmla="*/ 631065 w 2343955"/>
              <a:gd name="connsiteY6" fmla="*/ 721216 h 888818"/>
              <a:gd name="connsiteX7" fmla="*/ 978794 w 2343955"/>
              <a:gd name="connsiteY7" fmla="*/ 669701 h 888818"/>
              <a:gd name="connsiteX8" fmla="*/ 1249251 w 2343955"/>
              <a:gd name="connsiteY8" fmla="*/ 669701 h 888818"/>
              <a:gd name="connsiteX9" fmla="*/ 1545464 w 2343955"/>
              <a:gd name="connsiteY9" fmla="*/ 695459 h 888818"/>
              <a:gd name="connsiteX10" fmla="*/ 1622738 w 2343955"/>
              <a:gd name="connsiteY10" fmla="*/ 605307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412125 w 2343955"/>
              <a:gd name="connsiteY5" fmla="*/ 631064 h 888818"/>
              <a:gd name="connsiteX6" fmla="*/ 631065 w 2343955"/>
              <a:gd name="connsiteY6" fmla="*/ 721216 h 888818"/>
              <a:gd name="connsiteX7" fmla="*/ 978794 w 2343955"/>
              <a:gd name="connsiteY7" fmla="*/ 669701 h 888818"/>
              <a:gd name="connsiteX8" fmla="*/ 1249251 w 2343955"/>
              <a:gd name="connsiteY8" fmla="*/ 669701 h 888818"/>
              <a:gd name="connsiteX9" fmla="*/ 1545464 w 2343955"/>
              <a:gd name="connsiteY9" fmla="*/ 695459 h 888818"/>
              <a:gd name="connsiteX10" fmla="*/ 1648495 w 2343955"/>
              <a:gd name="connsiteY10" fmla="*/ 708338 h 888818"/>
              <a:gd name="connsiteX11" fmla="*/ 1906073 w 2343955"/>
              <a:gd name="connsiteY11" fmla="*/ 631064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  <a:gd name="connsiteX0" fmla="*/ 0 w 2343955"/>
              <a:gd name="connsiteY0" fmla="*/ 0 h 888818"/>
              <a:gd name="connsiteX1" fmla="*/ 64394 w 2343955"/>
              <a:gd name="connsiteY1" fmla="*/ 64394 h 888818"/>
              <a:gd name="connsiteX2" fmla="*/ 103031 w 2343955"/>
              <a:gd name="connsiteY2" fmla="*/ 115910 h 888818"/>
              <a:gd name="connsiteX3" fmla="*/ 218941 w 2343955"/>
              <a:gd name="connsiteY3" fmla="*/ 206062 h 888818"/>
              <a:gd name="connsiteX4" fmla="*/ 257578 w 2343955"/>
              <a:gd name="connsiteY4" fmla="*/ 476518 h 888818"/>
              <a:gd name="connsiteX5" fmla="*/ 412125 w 2343955"/>
              <a:gd name="connsiteY5" fmla="*/ 631064 h 888818"/>
              <a:gd name="connsiteX6" fmla="*/ 631065 w 2343955"/>
              <a:gd name="connsiteY6" fmla="*/ 721216 h 888818"/>
              <a:gd name="connsiteX7" fmla="*/ 978794 w 2343955"/>
              <a:gd name="connsiteY7" fmla="*/ 669701 h 888818"/>
              <a:gd name="connsiteX8" fmla="*/ 1249251 w 2343955"/>
              <a:gd name="connsiteY8" fmla="*/ 669701 h 888818"/>
              <a:gd name="connsiteX9" fmla="*/ 1545464 w 2343955"/>
              <a:gd name="connsiteY9" fmla="*/ 695459 h 888818"/>
              <a:gd name="connsiteX10" fmla="*/ 1648495 w 2343955"/>
              <a:gd name="connsiteY10" fmla="*/ 708338 h 888818"/>
              <a:gd name="connsiteX11" fmla="*/ 1918951 w 2343955"/>
              <a:gd name="connsiteY11" fmla="*/ 695459 h 888818"/>
              <a:gd name="connsiteX12" fmla="*/ 2034862 w 2343955"/>
              <a:gd name="connsiteY12" fmla="*/ 656822 h 888818"/>
              <a:gd name="connsiteX13" fmla="*/ 2125014 w 2343955"/>
              <a:gd name="connsiteY13" fmla="*/ 682580 h 888818"/>
              <a:gd name="connsiteX14" fmla="*/ 2318197 w 2343955"/>
              <a:gd name="connsiteY14" fmla="*/ 695459 h 888818"/>
              <a:gd name="connsiteX15" fmla="*/ 2228045 w 2343955"/>
              <a:gd name="connsiteY15" fmla="*/ 592428 h 888818"/>
              <a:gd name="connsiteX16" fmla="*/ 2202287 w 2343955"/>
              <a:gd name="connsiteY16" fmla="*/ 553791 h 888818"/>
              <a:gd name="connsiteX17" fmla="*/ 2240924 w 2343955"/>
              <a:gd name="connsiteY17" fmla="*/ 566670 h 888818"/>
              <a:gd name="connsiteX18" fmla="*/ 2279561 w 2343955"/>
              <a:gd name="connsiteY18" fmla="*/ 631064 h 888818"/>
              <a:gd name="connsiteX19" fmla="*/ 2343955 w 2343955"/>
              <a:gd name="connsiteY19" fmla="*/ 721217 h 888818"/>
              <a:gd name="connsiteX20" fmla="*/ 2292439 w 2343955"/>
              <a:gd name="connsiteY20" fmla="*/ 746974 h 888818"/>
              <a:gd name="connsiteX21" fmla="*/ 2163651 w 2343955"/>
              <a:gd name="connsiteY21" fmla="*/ 837126 h 888818"/>
              <a:gd name="connsiteX22" fmla="*/ 2112135 w 2343955"/>
              <a:gd name="connsiteY22" fmla="*/ 875763 h 88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3955" h="888818">
                <a:moveTo>
                  <a:pt x="0" y="0"/>
                </a:moveTo>
                <a:cubicBezTo>
                  <a:pt x="21465" y="21465"/>
                  <a:pt x="44227" y="41706"/>
                  <a:pt x="64394" y="64394"/>
                </a:cubicBezTo>
                <a:cubicBezTo>
                  <a:pt x="78655" y="80437"/>
                  <a:pt x="87208" y="101406"/>
                  <a:pt x="103031" y="115910"/>
                </a:cubicBezTo>
                <a:cubicBezTo>
                  <a:pt x="139113" y="148985"/>
                  <a:pt x="193183" y="145961"/>
                  <a:pt x="218941" y="206062"/>
                </a:cubicBezTo>
                <a:cubicBezTo>
                  <a:pt x="244699" y="266163"/>
                  <a:pt x="225381" y="405684"/>
                  <a:pt x="257578" y="476518"/>
                </a:cubicBezTo>
                <a:cubicBezTo>
                  <a:pt x="289775" y="547352"/>
                  <a:pt x="349877" y="590281"/>
                  <a:pt x="412125" y="631064"/>
                </a:cubicBezTo>
                <a:cubicBezTo>
                  <a:pt x="474373" y="671847"/>
                  <a:pt x="536620" y="714777"/>
                  <a:pt x="631065" y="721216"/>
                </a:cubicBezTo>
                <a:cubicBezTo>
                  <a:pt x="725510" y="727655"/>
                  <a:pt x="914684" y="664358"/>
                  <a:pt x="978794" y="669701"/>
                </a:cubicBezTo>
                <a:cubicBezTo>
                  <a:pt x="1162874" y="746400"/>
                  <a:pt x="1072887" y="654584"/>
                  <a:pt x="1249251" y="669701"/>
                </a:cubicBezTo>
                <a:lnTo>
                  <a:pt x="1545464" y="695459"/>
                </a:lnTo>
                <a:cubicBezTo>
                  <a:pt x="1592687" y="704045"/>
                  <a:pt x="1586247" y="708338"/>
                  <a:pt x="1648495" y="708338"/>
                </a:cubicBezTo>
                <a:cubicBezTo>
                  <a:pt x="1710743" y="708338"/>
                  <a:pt x="1854557" y="704045"/>
                  <a:pt x="1918951" y="695459"/>
                </a:cubicBezTo>
                <a:cubicBezTo>
                  <a:pt x="1983346" y="686873"/>
                  <a:pt x="2000518" y="658968"/>
                  <a:pt x="2034862" y="656822"/>
                </a:cubicBezTo>
                <a:cubicBezTo>
                  <a:pt x="2069206" y="654676"/>
                  <a:pt x="2094047" y="678357"/>
                  <a:pt x="2125014" y="682580"/>
                </a:cubicBezTo>
                <a:cubicBezTo>
                  <a:pt x="2188959" y="691300"/>
                  <a:pt x="2253803" y="691166"/>
                  <a:pt x="2318197" y="695459"/>
                </a:cubicBezTo>
                <a:cubicBezTo>
                  <a:pt x="2237233" y="560515"/>
                  <a:pt x="2326414" y="690795"/>
                  <a:pt x="2228045" y="592428"/>
                </a:cubicBezTo>
                <a:cubicBezTo>
                  <a:pt x="2217100" y="581483"/>
                  <a:pt x="2195365" y="567636"/>
                  <a:pt x="2202287" y="553791"/>
                </a:cubicBezTo>
                <a:cubicBezTo>
                  <a:pt x="2208358" y="541649"/>
                  <a:pt x="2228045" y="562377"/>
                  <a:pt x="2240924" y="566670"/>
                </a:cubicBezTo>
                <a:cubicBezTo>
                  <a:pt x="2253803" y="588135"/>
                  <a:pt x="2264542" y="611038"/>
                  <a:pt x="2279561" y="631064"/>
                </a:cubicBezTo>
                <a:cubicBezTo>
                  <a:pt x="2357877" y="735485"/>
                  <a:pt x="2282535" y="598377"/>
                  <a:pt x="2343955" y="721217"/>
                </a:cubicBezTo>
                <a:cubicBezTo>
                  <a:pt x="2326783" y="729803"/>
                  <a:pt x="2308589" y="736592"/>
                  <a:pt x="2292439" y="746974"/>
                </a:cubicBezTo>
                <a:cubicBezTo>
                  <a:pt x="2248359" y="775311"/>
                  <a:pt x="2163651" y="837126"/>
                  <a:pt x="2163651" y="837126"/>
                </a:cubicBezTo>
                <a:cubicBezTo>
                  <a:pt x="2133600" y="897228"/>
                  <a:pt x="2155065" y="897228"/>
                  <a:pt x="2112135" y="875763"/>
                </a:cubicBezTo>
              </a:path>
            </a:pathLst>
          </a:custGeom>
          <a:noFill/>
          <a:ln w="57150">
            <a:solidFill>
              <a:srgbClr val="00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C42486A2-9D20-6740-37DF-70E88D3A8AC9}"/>
              </a:ext>
            </a:extLst>
          </p:cNvPr>
          <p:cNvSpPr/>
          <p:nvPr/>
        </p:nvSpPr>
        <p:spPr>
          <a:xfrm>
            <a:off x="9710670" y="2353183"/>
            <a:ext cx="1983384" cy="3236248"/>
          </a:xfrm>
          <a:custGeom>
            <a:avLst/>
            <a:gdLst>
              <a:gd name="connsiteX0" fmla="*/ 1043189 w 1983384"/>
              <a:gd name="connsiteY0" fmla="*/ 3236248 h 3236248"/>
              <a:gd name="connsiteX1" fmla="*/ 1455313 w 1983384"/>
              <a:gd name="connsiteY1" fmla="*/ 2965792 h 3236248"/>
              <a:gd name="connsiteX2" fmla="*/ 1725769 w 1983384"/>
              <a:gd name="connsiteY2" fmla="*/ 2605183 h 3236248"/>
              <a:gd name="connsiteX3" fmla="*/ 1957589 w 1983384"/>
              <a:gd name="connsiteY3" fmla="*/ 1922603 h 3236248"/>
              <a:gd name="connsiteX4" fmla="*/ 1944710 w 1983384"/>
              <a:gd name="connsiteY4" fmla="*/ 1149871 h 3236248"/>
              <a:gd name="connsiteX5" fmla="*/ 1803043 w 1983384"/>
              <a:gd name="connsiteY5" fmla="*/ 853656 h 3236248"/>
              <a:gd name="connsiteX6" fmla="*/ 1674254 w 1983384"/>
              <a:gd name="connsiteY6" fmla="*/ 711989 h 3236248"/>
              <a:gd name="connsiteX7" fmla="*/ 1056068 w 1983384"/>
              <a:gd name="connsiteY7" fmla="*/ 364259 h 3236248"/>
              <a:gd name="connsiteX8" fmla="*/ 669702 w 1983384"/>
              <a:gd name="connsiteY8" fmla="*/ 248349 h 3236248"/>
              <a:gd name="connsiteX9" fmla="*/ 553792 w 1983384"/>
              <a:gd name="connsiteY9" fmla="*/ 222592 h 3236248"/>
              <a:gd name="connsiteX10" fmla="*/ 231820 w 1983384"/>
              <a:gd name="connsiteY10" fmla="*/ 209713 h 3236248"/>
              <a:gd name="connsiteX11" fmla="*/ 141668 w 1983384"/>
              <a:gd name="connsiteY11" fmla="*/ 196834 h 3236248"/>
              <a:gd name="connsiteX12" fmla="*/ 0 w 1983384"/>
              <a:gd name="connsiteY12" fmla="*/ 196834 h 3236248"/>
              <a:gd name="connsiteX13" fmla="*/ 128789 w 1983384"/>
              <a:gd name="connsiteY13" fmla="*/ 80924 h 3236248"/>
              <a:gd name="connsiteX14" fmla="*/ 180305 w 1983384"/>
              <a:gd name="connsiteY14" fmla="*/ 29409 h 3236248"/>
              <a:gd name="connsiteX15" fmla="*/ 231820 w 1983384"/>
              <a:gd name="connsiteY15" fmla="*/ 3651 h 3236248"/>
              <a:gd name="connsiteX16" fmla="*/ 154547 w 1983384"/>
              <a:gd name="connsiteY16" fmla="*/ 55166 h 3236248"/>
              <a:gd name="connsiteX17" fmla="*/ 64395 w 1983384"/>
              <a:gd name="connsiteY17" fmla="*/ 132440 h 3236248"/>
              <a:gd name="connsiteX18" fmla="*/ 38637 w 1983384"/>
              <a:gd name="connsiteY18" fmla="*/ 171076 h 3236248"/>
              <a:gd name="connsiteX19" fmla="*/ 180305 w 1983384"/>
              <a:gd name="connsiteY19" fmla="*/ 299865 h 3236248"/>
              <a:gd name="connsiteX20" fmla="*/ 296215 w 1983384"/>
              <a:gd name="connsiteY20" fmla="*/ 402896 h 3236248"/>
              <a:gd name="connsiteX21" fmla="*/ 309093 w 1983384"/>
              <a:gd name="connsiteY21" fmla="*/ 441532 h 323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83384" h="3236248">
                <a:moveTo>
                  <a:pt x="1043189" y="3236248"/>
                </a:moveTo>
                <a:cubicBezTo>
                  <a:pt x="1288439" y="3195373"/>
                  <a:pt x="1219083" y="3236592"/>
                  <a:pt x="1455313" y="2965792"/>
                </a:cubicBezTo>
                <a:cubicBezTo>
                  <a:pt x="1554085" y="2852565"/>
                  <a:pt x="1650207" y="2735054"/>
                  <a:pt x="1725769" y="2605183"/>
                </a:cubicBezTo>
                <a:cubicBezTo>
                  <a:pt x="1842734" y="2404149"/>
                  <a:pt x="1897992" y="2143965"/>
                  <a:pt x="1957589" y="1922603"/>
                </a:cubicBezTo>
                <a:cubicBezTo>
                  <a:pt x="1970364" y="1692653"/>
                  <a:pt x="2015119" y="1386244"/>
                  <a:pt x="1944710" y="1149871"/>
                </a:cubicBezTo>
                <a:cubicBezTo>
                  <a:pt x="1913465" y="1044976"/>
                  <a:pt x="1860558" y="946776"/>
                  <a:pt x="1803043" y="853656"/>
                </a:cubicBezTo>
                <a:cubicBezTo>
                  <a:pt x="1769506" y="799359"/>
                  <a:pt x="1722164" y="754150"/>
                  <a:pt x="1674254" y="711989"/>
                </a:cubicBezTo>
                <a:cubicBezTo>
                  <a:pt x="1509846" y="567310"/>
                  <a:pt x="1245871" y="427527"/>
                  <a:pt x="1056068" y="364259"/>
                </a:cubicBezTo>
                <a:cubicBezTo>
                  <a:pt x="530507" y="189072"/>
                  <a:pt x="900193" y="294446"/>
                  <a:pt x="669702" y="248349"/>
                </a:cubicBezTo>
                <a:cubicBezTo>
                  <a:pt x="630891" y="240587"/>
                  <a:pt x="593218" y="226071"/>
                  <a:pt x="553792" y="222592"/>
                </a:cubicBezTo>
                <a:cubicBezTo>
                  <a:pt x="446798" y="213151"/>
                  <a:pt x="339144" y="214006"/>
                  <a:pt x="231820" y="209713"/>
                </a:cubicBezTo>
                <a:cubicBezTo>
                  <a:pt x="201769" y="205420"/>
                  <a:pt x="172024" y="196834"/>
                  <a:pt x="141668" y="196834"/>
                </a:cubicBezTo>
                <a:cubicBezTo>
                  <a:pt x="-18522" y="196834"/>
                  <a:pt x="88608" y="226370"/>
                  <a:pt x="0" y="196834"/>
                </a:cubicBezTo>
                <a:cubicBezTo>
                  <a:pt x="42930" y="158197"/>
                  <a:pt x="86466" y="120224"/>
                  <a:pt x="128789" y="80924"/>
                </a:cubicBezTo>
                <a:cubicBezTo>
                  <a:pt x="146585" y="64400"/>
                  <a:pt x="160877" y="43980"/>
                  <a:pt x="180305" y="29409"/>
                </a:cubicBezTo>
                <a:cubicBezTo>
                  <a:pt x="195664" y="17890"/>
                  <a:pt x="245396" y="-9924"/>
                  <a:pt x="231820" y="3651"/>
                </a:cubicBezTo>
                <a:cubicBezTo>
                  <a:pt x="209930" y="25540"/>
                  <a:pt x="179908" y="37413"/>
                  <a:pt x="154547" y="55166"/>
                </a:cubicBezTo>
                <a:cubicBezTo>
                  <a:pt x="120434" y="79045"/>
                  <a:pt x="91078" y="100420"/>
                  <a:pt x="64395" y="132440"/>
                </a:cubicBezTo>
                <a:cubicBezTo>
                  <a:pt x="54486" y="144331"/>
                  <a:pt x="47223" y="158197"/>
                  <a:pt x="38637" y="171076"/>
                </a:cubicBezTo>
                <a:cubicBezTo>
                  <a:pt x="85860" y="214006"/>
                  <a:pt x="133832" y="256125"/>
                  <a:pt x="180305" y="299865"/>
                </a:cubicBezTo>
                <a:cubicBezTo>
                  <a:pt x="287427" y="400686"/>
                  <a:pt x="219236" y="351577"/>
                  <a:pt x="296215" y="402896"/>
                </a:cubicBezTo>
                <a:lnTo>
                  <a:pt x="309093" y="441532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EC179131-BAFD-C303-96EF-D061785E5397}"/>
              </a:ext>
            </a:extLst>
          </p:cNvPr>
          <p:cNvSpPr/>
          <p:nvPr/>
        </p:nvSpPr>
        <p:spPr>
          <a:xfrm>
            <a:off x="777622" y="3799268"/>
            <a:ext cx="7245916" cy="2781117"/>
          </a:xfrm>
          <a:custGeom>
            <a:avLst/>
            <a:gdLst>
              <a:gd name="connsiteX0" fmla="*/ 7245916 w 7245916"/>
              <a:gd name="connsiteY0" fmla="*/ 25757 h 2781117"/>
              <a:gd name="connsiteX1" fmla="*/ 7181522 w 7245916"/>
              <a:gd name="connsiteY1" fmla="*/ 218940 h 2781117"/>
              <a:gd name="connsiteX2" fmla="*/ 7065612 w 7245916"/>
              <a:gd name="connsiteY2" fmla="*/ 695459 h 2781117"/>
              <a:gd name="connsiteX3" fmla="*/ 6975460 w 7245916"/>
              <a:gd name="connsiteY3" fmla="*/ 1043188 h 2781117"/>
              <a:gd name="connsiteX4" fmla="*/ 6846671 w 7245916"/>
              <a:gd name="connsiteY4" fmla="*/ 1300766 h 2781117"/>
              <a:gd name="connsiteX5" fmla="*/ 6498941 w 7245916"/>
              <a:gd name="connsiteY5" fmla="*/ 2112135 h 2781117"/>
              <a:gd name="connsiteX6" fmla="*/ 6254243 w 7245916"/>
              <a:gd name="connsiteY6" fmla="*/ 2382591 h 2781117"/>
              <a:gd name="connsiteX7" fmla="*/ 6228485 w 7245916"/>
              <a:gd name="connsiteY7" fmla="*/ 2421228 h 2781117"/>
              <a:gd name="connsiteX8" fmla="*/ 6189848 w 7245916"/>
              <a:gd name="connsiteY8" fmla="*/ 2434107 h 2781117"/>
              <a:gd name="connsiteX9" fmla="*/ 6022423 w 7245916"/>
              <a:gd name="connsiteY9" fmla="*/ 2511380 h 2781117"/>
              <a:gd name="connsiteX10" fmla="*/ 5919392 w 7245916"/>
              <a:gd name="connsiteY10" fmla="*/ 2575774 h 2781117"/>
              <a:gd name="connsiteX11" fmla="*/ 5507268 w 7245916"/>
              <a:gd name="connsiteY11" fmla="*/ 2678805 h 2781117"/>
              <a:gd name="connsiteX12" fmla="*/ 5082265 w 7245916"/>
              <a:gd name="connsiteY12" fmla="*/ 2717442 h 2781117"/>
              <a:gd name="connsiteX13" fmla="*/ 4270896 w 7245916"/>
              <a:gd name="connsiteY13" fmla="*/ 2756078 h 2781117"/>
              <a:gd name="connsiteX14" fmla="*/ 4090592 w 7245916"/>
              <a:gd name="connsiteY14" fmla="*/ 2768957 h 2781117"/>
              <a:gd name="connsiteX15" fmla="*/ 3485285 w 7245916"/>
              <a:gd name="connsiteY15" fmla="*/ 2756078 h 2781117"/>
              <a:gd name="connsiteX16" fmla="*/ 3189071 w 7245916"/>
              <a:gd name="connsiteY16" fmla="*/ 2537138 h 2781117"/>
              <a:gd name="connsiteX17" fmla="*/ 2957251 w 7245916"/>
              <a:gd name="connsiteY17" fmla="*/ 2408349 h 2781117"/>
              <a:gd name="connsiteX18" fmla="*/ 2673916 w 7245916"/>
              <a:gd name="connsiteY18" fmla="*/ 2305318 h 2781117"/>
              <a:gd name="connsiteX19" fmla="*/ 2068609 w 7245916"/>
              <a:gd name="connsiteY19" fmla="*/ 2086377 h 2781117"/>
              <a:gd name="connsiteX20" fmla="*/ 1527696 w 7245916"/>
              <a:gd name="connsiteY20" fmla="*/ 1596980 h 2781117"/>
              <a:gd name="connsiteX21" fmla="*/ 1231482 w 7245916"/>
              <a:gd name="connsiteY21" fmla="*/ 1326524 h 2781117"/>
              <a:gd name="connsiteX22" fmla="*/ 1051178 w 7245916"/>
              <a:gd name="connsiteY22" fmla="*/ 1210614 h 2781117"/>
              <a:gd name="connsiteX23" fmla="*/ 883753 w 7245916"/>
              <a:gd name="connsiteY23" fmla="*/ 1043188 h 2781117"/>
              <a:gd name="connsiteX24" fmla="*/ 690570 w 7245916"/>
              <a:gd name="connsiteY24" fmla="*/ 875763 h 2781117"/>
              <a:gd name="connsiteX25" fmla="*/ 613296 w 7245916"/>
              <a:gd name="connsiteY25" fmla="*/ 785611 h 2781117"/>
              <a:gd name="connsiteX26" fmla="*/ 497386 w 7245916"/>
              <a:gd name="connsiteY26" fmla="*/ 618186 h 2781117"/>
              <a:gd name="connsiteX27" fmla="*/ 458750 w 7245916"/>
              <a:gd name="connsiteY27" fmla="*/ 566670 h 2781117"/>
              <a:gd name="connsiteX28" fmla="*/ 407234 w 7245916"/>
              <a:gd name="connsiteY28" fmla="*/ 515155 h 2781117"/>
              <a:gd name="connsiteX29" fmla="*/ 355719 w 7245916"/>
              <a:gd name="connsiteY29" fmla="*/ 437881 h 2781117"/>
              <a:gd name="connsiteX30" fmla="*/ 265567 w 7245916"/>
              <a:gd name="connsiteY30" fmla="*/ 334850 h 2781117"/>
              <a:gd name="connsiteX31" fmla="*/ 226930 w 7245916"/>
              <a:gd name="connsiteY31" fmla="*/ 231819 h 2781117"/>
              <a:gd name="connsiteX32" fmla="*/ 188293 w 7245916"/>
              <a:gd name="connsiteY32" fmla="*/ 180304 h 2781117"/>
              <a:gd name="connsiteX33" fmla="*/ 175415 w 7245916"/>
              <a:gd name="connsiteY33" fmla="*/ 128788 h 2781117"/>
              <a:gd name="connsiteX34" fmla="*/ 123899 w 7245916"/>
              <a:gd name="connsiteY34" fmla="*/ 25757 h 2781117"/>
              <a:gd name="connsiteX35" fmla="*/ 85263 w 7245916"/>
              <a:gd name="connsiteY35" fmla="*/ 77273 h 2781117"/>
              <a:gd name="connsiteX36" fmla="*/ 72384 w 7245916"/>
              <a:gd name="connsiteY36" fmla="*/ 141667 h 2781117"/>
              <a:gd name="connsiteX37" fmla="*/ 59505 w 7245916"/>
              <a:gd name="connsiteY37" fmla="*/ 193183 h 2781117"/>
              <a:gd name="connsiteX38" fmla="*/ 20868 w 7245916"/>
              <a:gd name="connsiteY38" fmla="*/ 283335 h 2781117"/>
              <a:gd name="connsiteX39" fmla="*/ 7989 w 7245916"/>
              <a:gd name="connsiteY39" fmla="*/ 347729 h 2781117"/>
              <a:gd name="connsiteX40" fmla="*/ 46626 w 7245916"/>
              <a:gd name="connsiteY40" fmla="*/ 283335 h 2781117"/>
              <a:gd name="connsiteX41" fmla="*/ 85263 w 7245916"/>
              <a:gd name="connsiteY41" fmla="*/ 167425 h 2781117"/>
              <a:gd name="connsiteX42" fmla="*/ 111020 w 7245916"/>
              <a:gd name="connsiteY42" fmla="*/ 115909 h 2781117"/>
              <a:gd name="connsiteX43" fmla="*/ 123899 w 7245916"/>
              <a:gd name="connsiteY43" fmla="*/ 77273 h 2781117"/>
              <a:gd name="connsiteX44" fmla="*/ 162536 w 7245916"/>
              <a:gd name="connsiteY44" fmla="*/ 0 h 2781117"/>
              <a:gd name="connsiteX45" fmla="*/ 265567 w 7245916"/>
              <a:gd name="connsiteY45" fmla="*/ 51515 h 2781117"/>
              <a:gd name="connsiteX46" fmla="*/ 317082 w 7245916"/>
              <a:gd name="connsiteY46" fmla="*/ 77273 h 2781117"/>
              <a:gd name="connsiteX47" fmla="*/ 432992 w 7245916"/>
              <a:gd name="connsiteY47" fmla="*/ 115909 h 2781117"/>
              <a:gd name="connsiteX48" fmla="*/ 484508 w 7245916"/>
              <a:gd name="connsiteY48" fmla="*/ 141667 h 278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245916" h="2781117">
                <a:moveTo>
                  <a:pt x="7245916" y="25757"/>
                </a:moveTo>
                <a:cubicBezTo>
                  <a:pt x="7186182" y="145225"/>
                  <a:pt x="7218195" y="65582"/>
                  <a:pt x="7181522" y="218940"/>
                </a:cubicBezTo>
                <a:cubicBezTo>
                  <a:pt x="7143503" y="377929"/>
                  <a:pt x="7105260" y="536869"/>
                  <a:pt x="7065612" y="695459"/>
                </a:cubicBezTo>
                <a:cubicBezTo>
                  <a:pt x="7036570" y="811626"/>
                  <a:pt x="7029010" y="936088"/>
                  <a:pt x="6975460" y="1043188"/>
                </a:cubicBezTo>
                <a:cubicBezTo>
                  <a:pt x="6932530" y="1129047"/>
                  <a:pt x="6883922" y="1212295"/>
                  <a:pt x="6846671" y="1300766"/>
                </a:cubicBezTo>
                <a:cubicBezTo>
                  <a:pt x="6698401" y="1652908"/>
                  <a:pt x="6686328" y="1802540"/>
                  <a:pt x="6498941" y="2112135"/>
                </a:cubicBezTo>
                <a:cubicBezTo>
                  <a:pt x="6434643" y="2218367"/>
                  <a:pt x="6336520" y="2292835"/>
                  <a:pt x="6254243" y="2382591"/>
                </a:cubicBezTo>
                <a:cubicBezTo>
                  <a:pt x="6243784" y="2394001"/>
                  <a:pt x="6240572" y="2411559"/>
                  <a:pt x="6228485" y="2421228"/>
                </a:cubicBezTo>
                <a:cubicBezTo>
                  <a:pt x="6217884" y="2429709"/>
                  <a:pt x="6202285" y="2428666"/>
                  <a:pt x="6189848" y="2434107"/>
                </a:cubicBezTo>
                <a:cubicBezTo>
                  <a:pt x="6133536" y="2458744"/>
                  <a:pt x="6076871" y="2482860"/>
                  <a:pt x="6022423" y="2511380"/>
                </a:cubicBezTo>
                <a:cubicBezTo>
                  <a:pt x="5986547" y="2530172"/>
                  <a:pt x="5956876" y="2560439"/>
                  <a:pt x="5919392" y="2575774"/>
                </a:cubicBezTo>
                <a:cubicBezTo>
                  <a:pt x="5851626" y="2603497"/>
                  <a:pt x="5561198" y="2671403"/>
                  <a:pt x="5507268" y="2678805"/>
                </a:cubicBezTo>
                <a:cubicBezTo>
                  <a:pt x="5366337" y="2698148"/>
                  <a:pt x="5224240" y="2708569"/>
                  <a:pt x="5082265" y="2717442"/>
                </a:cubicBezTo>
                <a:cubicBezTo>
                  <a:pt x="4812029" y="2734332"/>
                  <a:pt x="4540971" y="2736787"/>
                  <a:pt x="4270896" y="2756078"/>
                </a:cubicBezTo>
                <a:lnTo>
                  <a:pt x="4090592" y="2768957"/>
                </a:lnTo>
                <a:cubicBezTo>
                  <a:pt x="3888823" y="2764664"/>
                  <a:pt x="3680741" y="2806338"/>
                  <a:pt x="3485285" y="2756078"/>
                </a:cubicBezTo>
                <a:cubicBezTo>
                  <a:pt x="3366372" y="2725500"/>
                  <a:pt x="3291615" y="2604667"/>
                  <a:pt x="3189071" y="2537138"/>
                </a:cubicBezTo>
                <a:cubicBezTo>
                  <a:pt x="3115244" y="2488520"/>
                  <a:pt x="3037863" y="2444624"/>
                  <a:pt x="2957251" y="2408349"/>
                </a:cubicBezTo>
                <a:cubicBezTo>
                  <a:pt x="2865607" y="2367109"/>
                  <a:pt x="2767753" y="2341289"/>
                  <a:pt x="2673916" y="2305318"/>
                </a:cubicBezTo>
                <a:cubicBezTo>
                  <a:pt x="2110459" y="2089326"/>
                  <a:pt x="2364130" y="2152049"/>
                  <a:pt x="2068609" y="2086377"/>
                </a:cubicBezTo>
                <a:lnTo>
                  <a:pt x="1527696" y="1596980"/>
                </a:lnTo>
                <a:cubicBezTo>
                  <a:pt x="1428695" y="1507117"/>
                  <a:pt x="1343950" y="1398825"/>
                  <a:pt x="1231482" y="1326524"/>
                </a:cubicBezTo>
                <a:cubicBezTo>
                  <a:pt x="1171381" y="1287887"/>
                  <a:pt x="1106568" y="1255747"/>
                  <a:pt x="1051178" y="1210614"/>
                </a:cubicBezTo>
                <a:cubicBezTo>
                  <a:pt x="989993" y="1160759"/>
                  <a:pt x="943396" y="1094878"/>
                  <a:pt x="883753" y="1043188"/>
                </a:cubicBezTo>
                <a:cubicBezTo>
                  <a:pt x="819359" y="987380"/>
                  <a:pt x="741698" y="943933"/>
                  <a:pt x="690570" y="875763"/>
                </a:cubicBezTo>
                <a:cubicBezTo>
                  <a:pt x="641005" y="809676"/>
                  <a:pt x="667111" y="839425"/>
                  <a:pt x="613296" y="785611"/>
                </a:cubicBezTo>
                <a:cubicBezTo>
                  <a:pt x="582669" y="693731"/>
                  <a:pt x="610366" y="761979"/>
                  <a:pt x="497386" y="618186"/>
                </a:cubicBezTo>
                <a:cubicBezTo>
                  <a:pt x="484125" y="601308"/>
                  <a:pt x="473928" y="581848"/>
                  <a:pt x="458750" y="566670"/>
                </a:cubicBezTo>
                <a:cubicBezTo>
                  <a:pt x="441578" y="549498"/>
                  <a:pt x="422404" y="534118"/>
                  <a:pt x="407234" y="515155"/>
                </a:cubicBezTo>
                <a:cubicBezTo>
                  <a:pt x="387895" y="490982"/>
                  <a:pt x="373927" y="462917"/>
                  <a:pt x="355719" y="437881"/>
                </a:cubicBezTo>
                <a:cubicBezTo>
                  <a:pt x="313795" y="380235"/>
                  <a:pt x="309746" y="379030"/>
                  <a:pt x="265567" y="334850"/>
                </a:cubicBezTo>
                <a:cubicBezTo>
                  <a:pt x="255928" y="305934"/>
                  <a:pt x="239762" y="254916"/>
                  <a:pt x="226930" y="231819"/>
                </a:cubicBezTo>
                <a:cubicBezTo>
                  <a:pt x="216506" y="213055"/>
                  <a:pt x="201172" y="197476"/>
                  <a:pt x="188293" y="180304"/>
                </a:cubicBezTo>
                <a:cubicBezTo>
                  <a:pt x="184000" y="163132"/>
                  <a:pt x="183331" y="144620"/>
                  <a:pt x="175415" y="128788"/>
                </a:cubicBezTo>
                <a:cubicBezTo>
                  <a:pt x="109737" y="-2569"/>
                  <a:pt x="155525" y="152260"/>
                  <a:pt x="123899" y="25757"/>
                </a:cubicBezTo>
                <a:cubicBezTo>
                  <a:pt x="111020" y="42929"/>
                  <a:pt x="93981" y="57658"/>
                  <a:pt x="85263" y="77273"/>
                </a:cubicBezTo>
                <a:cubicBezTo>
                  <a:pt x="76373" y="97276"/>
                  <a:pt x="77133" y="120299"/>
                  <a:pt x="72384" y="141667"/>
                </a:cubicBezTo>
                <a:cubicBezTo>
                  <a:pt x="68544" y="158946"/>
                  <a:pt x="65720" y="176610"/>
                  <a:pt x="59505" y="193183"/>
                </a:cubicBezTo>
                <a:cubicBezTo>
                  <a:pt x="31859" y="266904"/>
                  <a:pt x="36860" y="219368"/>
                  <a:pt x="20868" y="283335"/>
                </a:cubicBezTo>
                <a:cubicBezTo>
                  <a:pt x="15559" y="304571"/>
                  <a:pt x="-13901" y="347729"/>
                  <a:pt x="7989" y="347729"/>
                </a:cubicBezTo>
                <a:cubicBezTo>
                  <a:pt x="33021" y="347729"/>
                  <a:pt x="36765" y="306343"/>
                  <a:pt x="46626" y="283335"/>
                </a:cubicBezTo>
                <a:cubicBezTo>
                  <a:pt x="62669" y="245901"/>
                  <a:pt x="67050" y="203852"/>
                  <a:pt x="85263" y="167425"/>
                </a:cubicBezTo>
                <a:cubicBezTo>
                  <a:pt x="93849" y="150253"/>
                  <a:pt x="103457" y="133555"/>
                  <a:pt x="111020" y="115909"/>
                </a:cubicBezTo>
                <a:cubicBezTo>
                  <a:pt x="116368" y="103431"/>
                  <a:pt x="117828" y="89415"/>
                  <a:pt x="123899" y="77273"/>
                </a:cubicBezTo>
                <a:cubicBezTo>
                  <a:pt x="173831" y="-22590"/>
                  <a:pt x="130165" y="97112"/>
                  <a:pt x="162536" y="0"/>
                </a:cubicBezTo>
                <a:lnTo>
                  <a:pt x="265567" y="51515"/>
                </a:lnTo>
                <a:cubicBezTo>
                  <a:pt x="282739" y="60101"/>
                  <a:pt x="298457" y="72617"/>
                  <a:pt x="317082" y="77273"/>
                </a:cubicBezTo>
                <a:cubicBezTo>
                  <a:pt x="403402" y="98853"/>
                  <a:pt x="335999" y="79537"/>
                  <a:pt x="432992" y="115909"/>
                </a:cubicBezTo>
                <a:cubicBezTo>
                  <a:pt x="480348" y="133667"/>
                  <a:pt x="460706" y="117865"/>
                  <a:pt x="484508" y="141667"/>
                </a:cubicBezTo>
              </a:path>
            </a:pathLst>
          </a:cu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3E9FF6E7-80F5-B61E-23C6-F0B1C5FDD9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89946" l="9918" r="89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0804">
            <a:off x="7226441" y="849087"/>
            <a:ext cx="1184648" cy="177697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5A985A9F-4DE9-8AE3-5E0D-44F136CDFE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89946" l="9918" r="89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0804">
            <a:off x="8200624" y="4993489"/>
            <a:ext cx="837394" cy="1256091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7F3B3890-C890-68AA-0406-B82BCCF8A0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09829" y="1478570"/>
            <a:ext cx="1071300" cy="1071300"/>
          </a:xfrm>
          <a:prstGeom prst="rect">
            <a:avLst/>
          </a:prstGeom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222BF5CD-F00D-50A5-0992-727FDA59FF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4585" y="2528266"/>
            <a:ext cx="800533" cy="800533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336D102C-CE3B-0A0E-9C55-6A23C8FD0A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46847" y="2260215"/>
            <a:ext cx="1071300" cy="1071300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FF4D6AB5-4D65-D9BD-9557-FF83209070FE}"/>
              </a:ext>
            </a:extLst>
          </p:cNvPr>
          <p:cNvSpPr txBox="1"/>
          <p:nvPr/>
        </p:nvSpPr>
        <p:spPr>
          <a:xfrm>
            <a:off x="8010526" y="3758170"/>
            <a:ext cx="817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10%</a:t>
            </a:r>
            <a:endParaRPr lang="fr-BF" sz="20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4544834-E383-1F2A-A55A-2EC421538D1F}"/>
              </a:ext>
            </a:extLst>
          </p:cNvPr>
          <p:cNvSpPr txBox="1"/>
          <p:nvPr/>
        </p:nvSpPr>
        <p:spPr>
          <a:xfrm>
            <a:off x="-53555" y="3478554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70%</a:t>
            </a:r>
            <a:endParaRPr lang="fr-BF" sz="2400" b="1" dirty="0"/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DF2F632B-656C-6AB6-87F8-C4797935358E}"/>
              </a:ext>
            </a:extLst>
          </p:cNvPr>
          <p:cNvSpPr txBox="1"/>
          <p:nvPr/>
        </p:nvSpPr>
        <p:spPr>
          <a:xfrm>
            <a:off x="4154533" y="2668363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20%</a:t>
            </a:r>
            <a:endParaRPr lang="fr-BF" sz="2400" b="1" dirty="0"/>
          </a:p>
        </p:txBody>
      </p:sp>
      <p:pic>
        <p:nvPicPr>
          <p:cNvPr id="63" name="Image 62">
            <a:extLst>
              <a:ext uri="{FF2B5EF4-FFF2-40B4-BE49-F238E27FC236}">
                <a16:creationId xmlns:a16="http://schemas.microsoft.com/office/drawing/2014/main" id="{858E238C-6807-A9D8-9F6F-202B0CE5E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14" b="89946" l="9918" r="899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20804">
            <a:off x="2309098" y="1114342"/>
            <a:ext cx="1184648" cy="1776972"/>
          </a:xfrm>
          <a:prstGeom prst="rect">
            <a:avLst/>
          </a:prstGeom>
        </p:spPr>
      </p:pic>
      <p:pic>
        <p:nvPicPr>
          <p:cNvPr id="2048" name="Image 2047">
            <a:extLst>
              <a:ext uri="{FF2B5EF4-FFF2-40B4-BE49-F238E27FC236}">
                <a16:creationId xmlns:a16="http://schemas.microsoft.com/office/drawing/2014/main" id="{E8FD6285-7B74-529C-22F0-F3085A3D7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2519" y="4639987"/>
            <a:ext cx="1071300" cy="1071300"/>
          </a:xfrm>
          <a:prstGeom prst="rect">
            <a:avLst/>
          </a:prstGeom>
        </p:spPr>
      </p:pic>
      <p:pic>
        <p:nvPicPr>
          <p:cNvPr id="2049" name="Image 2048">
            <a:extLst>
              <a:ext uri="{FF2B5EF4-FFF2-40B4-BE49-F238E27FC236}">
                <a16:creationId xmlns:a16="http://schemas.microsoft.com/office/drawing/2014/main" id="{77A7F7E2-161C-C598-F526-E0A1960385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02362" y="5199927"/>
            <a:ext cx="1071300" cy="1071300"/>
          </a:xfrm>
          <a:prstGeom prst="rect">
            <a:avLst/>
          </a:prstGeom>
        </p:spPr>
      </p:pic>
      <p:pic>
        <p:nvPicPr>
          <p:cNvPr id="2051" name="Image 2050">
            <a:extLst>
              <a:ext uri="{FF2B5EF4-FFF2-40B4-BE49-F238E27FC236}">
                <a16:creationId xmlns:a16="http://schemas.microsoft.com/office/drawing/2014/main" id="{4DDF4A31-04F7-445C-28ED-27BED5CA5E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8477" y="4553550"/>
            <a:ext cx="1071300" cy="1071300"/>
          </a:xfrm>
          <a:prstGeom prst="rect">
            <a:avLst/>
          </a:prstGeom>
        </p:spPr>
      </p:pic>
      <p:pic>
        <p:nvPicPr>
          <p:cNvPr id="2052" name="Image 2051">
            <a:extLst>
              <a:ext uri="{FF2B5EF4-FFF2-40B4-BE49-F238E27FC236}">
                <a16:creationId xmlns:a16="http://schemas.microsoft.com/office/drawing/2014/main" id="{3903AA29-0511-9299-9723-F021607376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76721" y="1774315"/>
            <a:ext cx="1071300" cy="1071300"/>
          </a:xfrm>
          <a:prstGeom prst="rect">
            <a:avLst/>
          </a:prstGeom>
        </p:spPr>
      </p:pic>
      <p:pic>
        <p:nvPicPr>
          <p:cNvPr id="2053" name="Image 2052">
            <a:extLst>
              <a:ext uri="{FF2B5EF4-FFF2-40B4-BE49-F238E27FC236}">
                <a16:creationId xmlns:a16="http://schemas.microsoft.com/office/drawing/2014/main" id="{98BD2994-186E-5FD9-8CE3-FB231116F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46638" y="958695"/>
            <a:ext cx="1071300" cy="1071300"/>
          </a:xfrm>
          <a:prstGeom prst="rect">
            <a:avLst/>
          </a:prstGeom>
        </p:spPr>
      </p:pic>
      <p:pic>
        <p:nvPicPr>
          <p:cNvPr id="2054" name="Image 2053">
            <a:extLst>
              <a:ext uri="{FF2B5EF4-FFF2-40B4-BE49-F238E27FC236}">
                <a16:creationId xmlns:a16="http://schemas.microsoft.com/office/drawing/2014/main" id="{0F9C2B05-3476-5F08-972D-6AAE8C6B4C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97" b="92255" l="2582" r="9633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9266" y="3555675"/>
            <a:ext cx="888818" cy="888818"/>
          </a:xfrm>
          <a:prstGeom prst="rect">
            <a:avLst/>
          </a:prstGeom>
        </p:spPr>
      </p:pic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9E7B71B-77E7-39CC-5515-0F3ED3B27969}"/>
              </a:ext>
            </a:extLst>
          </p:cNvPr>
          <p:cNvSpPr/>
          <p:nvPr/>
        </p:nvSpPr>
        <p:spPr>
          <a:xfrm>
            <a:off x="3200400" y="2313709"/>
            <a:ext cx="1995058" cy="920634"/>
          </a:xfrm>
          <a:custGeom>
            <a:avLst/>
            <a:gdLst>
              <a:gd name="connsiteX0" fmla="*/ 0 w 1995058"/>
              <a:gd name="connsiteY0" fmla="*/ 512618 h 920634"/>
              <a:gd name="connsiteX1" fmla="*/ 318655 w 1995058"/>
              <a:gd name="connsiteY1" fmla="*/ 263236 h 920634"/>
              <a:gd name="connsiteX2" fmla="*/ 554182 w 1995058"/>
              <a:gd name="connsiteY2" fmla="*/ 96982 h 920634"/>
              <a:gd name="connsiteX3" fmla="*/ 858982 w 1995058"/>
              <a:gd name="connsiteY3" fmla="*/ 27709 h 920634"/>
              <a:gd name="connsiteX4" fmla="*/ 914400 w 1995058"/>
              <a:gd name="connsiteY4" fmla="*/ 0 h 920634"/>
              <a:gd name="connsiteX5" fmla="*/ 1246909 w 1995058"/>
              <a:gd name="connsiteY5" fmla="*/ 41564 h 920634"/>
              <a:gd name="connsiteX6" fmla="*/ 1496291 w 1995058"/>
              <a:gd name="connsiteY6" fmla="*/ 152400 h 920634"/>
              <a:gd name="connsiteX7" fmla="*/ 1676400 w 1995058"/>
              <a:gd name="connsiteY7" fmla="*/ 221673 h 920634"/>
              <a:gd name="connsiteX8" fmla="*/ 1717964 w 1995058"/>
              <a:gd name="connsiteY8" fmla="*/ 277091 h 920634"/>
              <a:gd name="connsiteX9" fmla="*/ 1801091 w 1995058"/>
              <a:gd name="connsiteY9" fmla="*/ 346364 h 920634"/>
              <a:gd name="connsiteX10" fmla="*/ 1856509 w 1995058"/>
              <a:gd name="connsiteY10" fmla="*/ 457200 h 920634"/>
              <a:gd name="connsiteX11" fmla="*/ 1925782 w 1995058"/>
              <a:gd name="connsiteY11" fmla="*/ 581891 h 920634"/>
              <a:gd name="connsiteX12" fmla="*/ 1939636 w 1995058"/>
              <a:gd name="connsiteY12" fmla="*/ 678873 h 920634"/>
              <a:gd name="connsiteX13" fmla="*/ 1981200 w 1995058"/>
              <a:gd name="connsiteY13" fmla="*/ 803564 h 920634"/>
              <a:gd name="connsiteX14" fmla="*/ 1995055 w 1995058"/>
              <a:gd name="connsiteY14" fmla="*/ 900546 h 92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5058" h="920634">
                <a:moveTo>
                  <a:pt x="0" y="512618"/>
                </a:moveTo>
                <a:cubicBezTo>
                  <a:pt x="186330" y="400822"/>
                  <a:pt x="-48935" y="546806"/>
                  <a:pt x="318655" y="263236"/>
                </a:cubicBezTo>
                <a:cubicBezTo>
                  <a:pt x="394744" y="204539"/>
                  <a:pt x="461329" y="121743"/>
                  <a:pt x="554182" y="96982"/>
                </a:cubicBezTo>
                <a:cubicBezTo>
                  <a:pt x="793553" y="33150"/>
                  <a:pt x="691027" y="51703"/>
                  <a:pt x="858982" y="27709"/>
                </a:cubicBezTo>
                <a:cubicBezTo>
                  <a:pt x="877455" y="18473"/>
                  <a:pt x="893747" y="0"/>
                  <a:pt x="914400" y="0"/>
                </a:cubicBezTo>
                <a:cubicBezTo>
                  <a:pt x="1006841" y="0"/>
                  <a:pt x="1143369" y="24307"/>
                  <a:pt x="1246909" y="41564"/>
                </a:cubicBezTo>
                <a:cubicBezTo>
                  <a:pt x="1353570" y="94894"/>
                  <a:pt x="1359897" y="100440"/>
                  <a:pt x="1496291" y="152400"/>
                </a:cubicBezTo>
                <a:cubicBezTo>
                  <a:pt x="1698288" y="229352"/>
                  <a:pt x="1554589" y="160768"/>
                  <a:pt x="1676400" y="221673"/>
                </a:cubicBezTo>
                <a:cubicBezTo>
                  <a:pt x="1690255" y="240146"/>
                  <a:pt x="1701636" y="260763"/>
                  <a:pt x="1717964" y="277091"/>
                </a:cubicBezTo>
                <a:cubicBezTo>
                  <a:pt x="1788369" y="347496"/>
                  <a:pt x="1732998" y="255574"/>
                  <a:pt x="1801091" y="346364"/>
                </a:cubicBezTo>
                <a:cubicBezTo>
                  <a:pt x="1861311" y="426657"/>
                  <a:pt x="1828097" y="390904"/>
                  <a:pt x="1856509" y="457200"/>
                </a:cubicBezTo>
                <a:cubicBezTo>
                  <a:pt x="1876384" y="503576"/>
                  <a:pt x="1899509" y="538102"/>
                  <a:pt x="1925782" y="581891"/>
                </a:cubicBezTo>
                <a:cubicBezTo>
                  <a:pt x="1930400" y="614218"/>
                  <a:pt x="1931716" y="647192"/>
                  <a:pt x="1939636" y="678873"/>
                </a:cubicBezTo>
                <a:cubicBezTo>
                  <a:pt x="1974530" y="818450"/>
                  <a:pt x="1961226" y="683727"/>
                  <a:pt x="1981200" y="803564"/>
                </a:cubicBezTo>
                <a:cubicBezTo>
                  <a:pt x="1995628" y="890128"/>
                  <a:pt x="1995055" y="955212"/>
                  <a:pt x="1995055" y="900546"/>
                </a:cubicBezTo>
              </a:path>
            </a:pathLst>
          </a:cu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FAF17861-00CF-5679-A81C-DEB38D3FE2B4}"/>
              </a:ext>
            </a:extLst>
          </p:cNvPr>
          <p:cNvSpPr/>
          <p:nvPr/>
        </p:nvSpPr>
        <p:spPr>
          <a:xfrm>
            <a:off x="4973782" y="2147455"/>
            <a:ext cx="2244436" cy="1094509"/>
          </a:xfrm>
          <a:custGeom>
            <a:avLst/>
            <a:gdLst>
              <a:gd name="connsiteX0" fmla="*/ 2244436 w 2244436"/>
              <a:gd name="connsiteY0" fmla="*/ 0 h 1094509"/>
              <a:gd name="connsiteX1" fmla="*/ 1801091 w 2244436"/>
              <a:gd name="connsiteY1" fmla="*/ 27709 h 1094509"/>
              <a:gd name="connsiteX2" fmla="*/ 1496291 w 2244436"/>
              <a:gd name="connsiteY2" fmla="*/ 55418 h 1094509"/>
              <a:gd name="connsiteX3" fmla="*/ 1260763 w 2244436"/>
              <a:gd name="connsiteY3" fmla="*/ 69272 h 1094509"/>
              <a:gd name="connsiteX4" fmla="*/ 1136073 w 2244436"/>
              <a:gd name="connsiteY4" fmla="*/ 96981 h 1094509"/>
              <a:gd name="connsiteX5" fmla="*/ 1011382 w 2244436"/>
              <a:gd name="connsiteY5" fmla="*/ 110836 h 1094509"/>
              <a:gd name="connsiteX6" fmla="*/ 762000 w 2244436"/>
              <a:gd name="connsiteY6" fmla="*/ 207818 h 1094509"/>
              <a:gd name="connsiteX7" fmla="*/ 651163 w 2244436"/>
              <a:gd name="connsiteY7" fmla="*/ 249381 h 1094509"/>
              <a:gd name="connsiteX8" fmla="*/ 429491 w 2244436"/>
              <a:gd name="connsiteY8" fmla="*/ 387927 h 1094509"/>
              <a:gd name="connsiteX9" fmla="*/ 360218 w 2244436"/>
              <a:gd name="connsiteY9" fmla="*/ 401781 h 1094509"/>
              <a:gd name="connsiteX10" fmla="*/ 277091 w 2244436"/>
              <a:gd name="connsiteY10" fmla="*/ 512618 h 1094509"/>
              <a:gd name="connsiteX11" fmla="*/ 263236 w 2244436"/>
              <a:gd name="connsiteY11" fmla="*/ 568036 h 1094509"/>
              <a:gd name="connsiteX12" fmla="*/ 221673 w 2244436"/>
              <a:gd name="connsiteY12" fmla="*/ 623454 h 1094509"/>
              <a:gd name="connsiteX13" fmla="*/ 193963 w 2244436"/>
              <a:gd name="connsiteY13" fmla="*/ 678872 h 1094509"/>
              <a:gd name="connsiteX14" fmla="*/ 180109 w 2244436"/>
              <a:gd name="connsiteY14" fmla="*/ 762000 h 1094509"/>
              <a:gd name="connsiteX15" fmla="*/ 207818 w 2244436"/>
              <a:gd name="connsiteY15" fmla="*/ 1094509 h 1094509"/>
              <a:gd name="connsiteX16" fmla="*/ 235527 w 2244436"/>
              <a:gd name="connsiteY16" fmla="*/ 1052945 h 1094509"/>
              <a:gd name="connsiteX17" fmla="*/ 263236 w 2244436"/>
              <a:gd name="connsiteY17" fmla="*/ 997527 h 1094509"/>
              <a:gd name="connsiteX18" fmla="*/ 304800 w 2244436"/>
              <a:gd name="connsiteY18" fmla="*/ 969818 h 1094509"/>
              <a:gd name="connsiteX19" fmla="*/ 318654 w 2244436"/>
              <a:gd name="connsiteY19" fmla="*/ 928254 h 1094509"/>
              <a:gd name="connsiteX20" fmla="*/ 290945 w 2244436"/>
              <a:gd name="connsiteY20" fmla="*/ 983672 h 1094509"/>
              <a:gd name="connsiteX21" fmla="*/ 249382 w 2244436"/>
              <a:gd name="connsiteY21" fmla="*/ 1025236 h 1094509"/>
              <a:gd name="connsiteX22" fmla="*/ 193963 w 2244436"/>
              <a:gd name="connsiteY22" fmla="*/ 1094509 h 1094509"/>
              <a:gd name="connsiteX23" fmla="*/ 152400 w 2244436"/>
              <a:gd name="connsiteY23" fmla="*/ 1039090 h 1094509"/>
              <a:gd name="connsiteX24" fmla="*/ 110836 w 2244436"/>
              <a:gd name="connsiteY24" fmla="*/ 1025236 h 1094509"/>
              <a:gd name="connsiteX25" fmla="*/ 41563 w 2244436"/>
              <a:gd name="connsiteY25" fmla="*/ 983672 h 1094509"/>
              <a:gd name="connsiteX26" fmla="*/ 0 w 2244436"/>
              <a:gd name="connsiteY26" fmla="*/ 914400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44436" h="1094509">
                <a:moveTo>
                  <a:pt x="2244436" y="0"/>
                </a:moveTo>
                <a:cubicBezTo>
                  <a:pt x="2021834" y="37099"/>
                  <a:pt x="2278987" y="-2160"/>
                  <a:pt x="1801091" y="27709"/>
                </a:cubicBezTo>
                <a:cubicBezTo>
                  <a:pt x="1699271" y="34073"/>
                  <a:pt x="1598009" y="47594"/>
                  <a:pt x="1496291" y="55418"/>
                </a:cubicBezTo>
                <a:cubicBezTo>
                  <a:pt x="1417878" y="61450"/>
                  <a:pt x="1339272" y="64654"/>
                  <a:pt x="1260763" y="69272"/>
                </a:cubicBezTo>
                <a:cubicBezTo>
                  <a:pt x="1219200" y="78508"/>
                  <a:pt x="1178071" y="89981"/>
                  <a:pt x="1136073" y="96981"/>
                </a:cubicBezTo>
                <a:cubicBezTo>
                  <a:pt x="1094823" y="103856"/>
                  <a:pt x="1051953" y="100693"/>
                  <a:pt x="1011382" y="110836"/>
                </a:cubicBezTo>
                <a:cubicBezTo>
                  <a:pt x="923479" y="132812"/>
                  <a:pt x="845193" y="174541"/>
                  <a:pt x="762000" y="207818"/>
                </a:cubicBezTo>
                <a:cubicBezTo>
                  <a:pt x="725364" y="222472"/>
                  <a:pt x="686919" y="232695"/>
                  <a:pt x="651163" y="249381"/>
                </a:cubicBezTo>
                <a:cubicBezTo>
                  <a:pt x="371784" y="379758"/>
                  <a:pt x="771686" y="216831"/>
                  <a:pt x="429491" y="387927"/>
                </a:cubicBezTo>
                <a:cubicBezTo>
                  <a:pt x="408429" y="398458"/>
                  <a:pt x="383309" y="397163"/>
                  <a:pt x="360218" y="401781"/>
                </a:cubicBezTo>
                <a:cubicBezTo>
                  <a:pt x="354657" y="408732"/>
                  <a:pt x="287271" y="488864"/>
                  <a:pt x="277091" y="512618"/>
                </a:cubicBezTo>
                <a:cubicBezTo>
                  <a:pt x="269590" y="530120"/>
                  <a:pt x="271751" y="551005"/>
                  <a:pt x="263236" y="568036"/>
                </a:cubicBezTo>
                <a:cubicBezTo>
                  <a:pt x="252910" y="588689"/>
                  <a:pt x="233911" y="603873"/>
                  <a:pt x="221673" y="623454"/>
                </a:cubicBezTo>
                <a:cubicBezTo>
                  <a:pt x="210727" y="640968"/>
                  <a:pt x="203200" y="660399"/>
                  <a:pt x="193963" y="678872"/>
                </a:cubicBezTo>
                <a:cubicBezTo>
                  <a:pt x="189345" y="706581"/>
                  <a:pt x="180109" y="733908"/>
                  <a:pt x="180109" y="762000"/>
                </a:cubicBezTo>
                <a:cubicBezTo>
                  <a:pt x="180109" y="1023888"/>
                  <a:pt x="165448" y="967401"/>
                  <a:pt x="207818" y="1094509"/>
                </a:cubicBezTo>
                <a:cubicBezTo>
                  <a:pt x="217054" y="1080654"/>
                  <a:pt x="227266" y="1067402"/>
                  <a:pt x="235527" y="1052945"/>
                </a:cubicBezTo>
                <a:cubicBezTo>
                  <a:pt x="245774" y="1035013"/>
                  <a:pt x="250014" y="1013393"/>
                  <a:pt x="263236" y="997527"/>
                </a:cubicBezTo>
                <a:cubicBezTo>
                  <a:pt x="273896" y="984735"/>
                  <a:pt x="290945" y="979054"/>
                  <a:pt x="304800" y="969818"/>
                </a:cubicBezTo>
                <a:cubicBezTo>
                  <a:pt x="309418" y="955963"/>
                  <a:pt x="328981" y="917928"/>
                  <a:pt x="318654" y="928254"/>
                </a:cubicBezTo>
                <a:cubicBezTo>
                  <a:pt x="304050" y="942857"/>
                  <a:pt x="302949" y="966866"/>
                  <a:pt x="290945" y="983672"/>
                </a:cubicBezTo>
                <a:cubicBezTo>
                  <a:pt x="279557" y="999616"/>
                  <a:pt x="261925" y="1010184"/>
                  <a:pt x="249382" y="1025236"/>
                </a:cubicBezTo>
                <a:cubicBezTo>
                  <a:pt x="162012" y="1130082"/>
                  <a:pt x="274566" y="1013909"/>
                  <a:pt x="193963" y="1094509"/>
                </a:cubicBezTo>
                <a:cubicBezTo>
                  <a:pt x="180109" y="1076036"/>
                  <a:pt x="170139" y="1053873"/>
                  <a:pt x="152400" y="1039090"/>
                </a:cubicBezTo>
                <a:cubicBezTo>
                  <a:pt x="141181" y="1029741"/>
                  <a:pt x="123898" y="1031767"/>
                  <a:pt x="110836" y="1025236"/>
                </a:cubicBezTo>
                <a:cubicBezTo>
                  <a:pt x="86750" y="1013193"/>
                  <a:pt x="64654" y="997527"/>
                  <a:pt x="41563" y="983672"/>
                </a:cubicBezTo>
                <a:cubicBezTo>
                  <a:pt x="8126" y="933517"/>
                  <a:pt x="21300" y="957002"/>
                  <a:pt x="0" y="914400"/>
                </a:cubicBezTo>
              </a:path>
            </a:pathLst>
          </a:cu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/>
          </a:p>
        </p:txBody>
      </p:sp>
    </p:spTree>
    <p:extLst>
      <p:ext uri="{BB962C8B-B14F-4D97-AF65-F5344CB8AC3E}">
        <p14:creationId xmlns:p14="http://schemas.microsoft.com/office/powerpoint/2010/main" val="304766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3" grpId="0"/>
      <p:bldP spid="35" grpId="0"/>
      <p:bldP spid="49" grpId="0" animBg="1"/>
      <p:bldP spid="50" grpId="0" animBg="1"/>
      <p:bldP spid="51" grpId="0" animBg="1"/>
      <p:bldP spid="60" grpId="0"/>
      <p:bldP spid="61" grpId="0"/>
      <p:bldP spid="62" grpId="0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51E54-98B8-1C13-C15F-F2110437C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1" y="76914"/>
            <a:ext cx="11416145" cy="147857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Pourquoi on échoue</a:t>
            </a:r>
            <a:endParaRPr lang="fr-BF" sz="3200" b="1" dirty="0"/>
          </a:p>
        </p:txBody>
      </p:sp>
      <p:pic>
        <p:nvPicPr>
          <p:cNvPr id="6" name="Picture 2" descr="http://images.clipartof.com/small/5673-Woman-Running-From-A-Bar-On-A-Declining-Graph-Clipart-Illustration.jpg">
            <a:extLst>
              <a:ext uri="{FF2B5EF4-FFF2-40B4-BE49-F238E27FC236}">
                <a16:creationId xmlns:a16="http://schemas.microsoft.com/office/drawing/2014/main" id="{80338962-4598-A310-DC3C-88337F3B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8975" y="2040936"/>
            <a:ext cx="6873025" cy="4817064"/>
          </a:xfrm>
          <a:prstGeom prst="rect">
            <a:avLst/>
          </a:prstGeom>
          <a:noFill/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62911F-680E-5E03-43BE-589ED0D5F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1" y="2790399"/>
            <a:ext cx="6727580" cy="2631606"/>
          </a:xfr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fr-FR" sz="3600" dirty="0"/>
              <a:t>Les commissions sont trop faible</a:t>
            </a:r>
          </a:p>
          <a:p>
            <a:r>
              <a:rPr lang="fr-FR" sz="3600" dirty="0"/>
              <a:t>Pas de cohérence avec la niche</a:t>
            </a:r>
          </a:p>
          <a:p>
            <a:r>
              <a:rPr lang="fr-FR" sz="3600" dirty="0"/>
              <a:t>Abandon rapide</a:t>
            </a:r>
          </a:p>
          <a:p>
            <a:r>
              <a:rPr lang="fr-FR" sz="3600" dirty="0"/>
              <a:t>Ne pas suivre le système</a:t>
            </a:r>
          </a:p>
        </p:txBody>
      </p:sp>
    </p:spTree>
    <p:extLst>
      <p:ext uri="{BB962C8B-B14F-4D97-AF65-F5344CB8AC3E}">
        <p14:creationId xmlns:p14="http://schemas.microsoft.com/office/powerpoint/2010/main" val="208679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375C87-EAAD-31D3-7C69-66DCB7246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-157770"/>
            <a:ext cx="10555513" cy="1478570"/>
          </a:xfrm>
        </p:spPr>
        <p:txBody>
          <a:bodyPr/>
          <a:lstStyle/>
          <a:p>
            <a:r>
              <a:rPr lang="fr-FR" b="1" dirty="0"/>
              <a:t>Avantages de TETProgram et son écosystème</a:t>
            </a:r>
            <a:endParaRPr lang="fr-BF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3F5063-1C30-6E12-2C7E-D640BED350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81901" y="341453"/>
            <a:ext cx="10788984" cy="651654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151D324-2339-5551-FDE0-4F1A5038C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71" t="8043" r="13540" b="9059"/>
          <a:stretch/>
        </p:blipFill>
        <p:spPr>
          <a:xfrm>
            <a:off x="821803" y="826432"/>
            <a:ext cx="4062714" cy="326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2DA2009-2A70-7810-6F4C-179F9655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856"/>
            <a:ext cx="12192000" cy="69008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58048" y="1040342"/>
            <a:ext cx="5279167" cy="4976720"/>
          </a:xfrm>
          <a:prstGeom prst="ellipse">
            <a:avLst/>
          </a:prstGeom>
          <a:noFill/>
          <a:ln w="133350">
            <a:solidFill>
              <a:srgbClr val="D7355C">
                <a:alpha val="7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034132" y="2252221"/>
            <a:ext cx="2415654" cy="229312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80951" y="4825270"/>
            <a:ext cx="2224010" cy="20225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736762" y="2482884"/>
            <a:ext cx="2000906" cy="2062462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62106" y="158406"/>
            <a:ext cx="1818045" cy="1813892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FE03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402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510619" y="2954250"/>
            <a:ext cx="2051175" cy="1974909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b="1" dirty="0">
              <a:solidFill>
                <a:prstClr val="white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2106" y="1572188"/>
            <a:ext cx="1921102" cy="400110"/>
          </a:xfrm>
          <a:prstGeom prst="rect">
            <a:avLst/>
          </a:prstGeom>
          <a:solidFill>
            <a:srgbClr val="FE0304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FORMATION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08448C1-8677-B72D-92A4-57D302A4EC68}"/>
              </a:ext>
            </a:extLst>
          </p:cNvPr>
          <p:cNvSpPr txBox="1"/>
          <p:nvPr/>
        </p:nvSpPr>
        <p:spPr>
          <a:xfrm>
            <a:off x="7816566" y="4162425"/>
            <a:ext cx="192110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ECOMMERCE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337CB6C4-E92F-46CF-1753-7BC8DB094F43}"/>
              </a:ext>
            </a:extLst>
          </p:cNvPr>
          <p:cNvSpPr txBox="1"/>
          <p:nvPr/>
        </p:nvSpPr>
        <p:spPr>
          <a:xfrm>
            <a:off x="5080951" y="6447660"/>
            <a:ext cx="1921102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AFFILIATION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6F673ED-D28C-A902-76A5-429B94583914}"/>
              </a:ext>
            </a:extLst>
          </p:cNvPr>
          <p:cNvSpPr txBox="1"/>
          <p:nvPr/>
        </p:nvSpPr>
        <p:spPr>
          <a:xfrm>
            <a:off x="2378688" y="4545346"/>
            <a:ext cx="2415654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0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INVESTISSEMENT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2A4BB2-9544-AF77-12B1-49A08A156C53}"/>
              </a:ext>
            </a:extLst>
          </p:cNvPr>
          <p:cNvSpPr/>
          <p:nvPr/>
        </p:nvSpPr>
        <p:spPr>
          <a:xfrm rot="2001732">
            <a:off x="362150" y="483550"/>
            <a:ext cx="5162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50000" endA="300" endPos="50000" dist="60007" dir="5400000" sy="-100000" algn="bl" rotWithShape="0"/>
                </a:effectLst>
              </a:rPr>
              <a:t>ECOSYSTEME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1EDC3B-D2E8-6189-2A8B-5048DEEA7808}"/>
              </a:ext>
            </a:extLst>
          </p:cNvPr>
          <p:cNvSpPr/>
          <p:nvPr/>
        </p:nvSpPr>
        <p:spPr>
          <a:xfrm rot="2152764">
            <a:off x="6764111" y="270753"/>
            <a:ext cx="5841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TopUp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  <a:reflection blurRad="6350" stA="50000" endA="300" endPos="50000" dist="60007" dir="5400000" sy="-100000" algn="bl" rotWithShape="0"/>
                </a:effectLst>
              </a:rPr>
              <a:t>TETPROGRAM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E67309D-4DE5-0013-676D-B41D1F8A0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0B3433A-E71D-3C3E-472B-D9FA1F9D360F}"/>
              </a:ext>
            </a:extLst>
          </p:cNvPr>
          <p:cNvSpPr/>
          <p:nvPr/>
        </p:nvSpPr>
        <p:spPr>
          <a:xfrm>
            <a:off x="557724" y="425003"/>
            <a:ext cx="11076552" cy="6207617"/>
          </a:xfrm>
          <a:prstGeom prst="rect">
            <a:avLst/>
          </a:prstGeom>
          <a:solidFill>
            <a:srgbClr val="222A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F" dirty="0"/>
          </a:p>
        </p:txBody>
      </p:sp>
      <p:sp>
        <p:nvSpPr>
          <p:cNvPr id="49" name="Titre 1">
            <a:extLst>
              <a:ext uri="{FF2B5EF4-FFF2-40B4-BE49-F238E27FC236}">
                <a16:creationId xmlns:a16="http://schemas.microsoft.com/office/drawing/2014/main" id="{D7C332B1-7D93-14A8-0D04-825464E1D825}"/>
              </a:ext>
            </a:extLst>
          </p:cNvPr>
          <p:cNvSpPr txBox="1">
            <a:spLocks/>
          </p:cNvSpPr>
          <p:nvPr/>
        </p:nvSpPr>
        <p:spPr>
          <a:xfrm>
            <a:off x="1244444" y="85836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cap="none" dirty="0"/>
              <a:t>LES 4 SOURCES DE REVENUES</a:t>
            </a:r>
            <a:endParaRPr lang="fr-BF" b="1" cap="none" dirty="0"/>
          </a:p>
        </p:txBody>
      </p:sp>
      <p:sp>
        <p:nvSpPr>
          <p:cNvPr id="50" name="Espace réservé du contenu 2">
            <a:extLst>
              <a:ext uri="{FF2B5EF4-FFF2-40B4-BE49-F238E27FC236}">
                <a16:creationId xmlns:a16="http://schemas.microsoft.com/office/drawing/2014/main" id="{24F37E98-AEE1-E380-539E-E45B06CE4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88" y="1206299"/>
            <a:ext cx="10904988" cy="1226838"/>
          </a:xfr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>
            <a:no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r-FR" sz="22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FORMATION: 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Ouverture de beaucoup d’opportunités (Développement ou lancer son business, Infographie, vidéographie, Formation, </a:t>
            </a:r>
            <a:r>
              <a:rPr lang="fr-FR" sz="22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Ecommerce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fr-FR" sz="22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Dropshipping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Affiliation, Bloggeur, Community ou social manager, … </a:t>
            </a:r>
            <a:endParaRPr lang="fr-BF" sz="2200" dirty="0"/>
          </a:p>
        </p:txBody>
      </p:sp>
      <p:sp>
        <p:nvSpPr>
          <p:cNvPr id="51" name="Espace réservé du contenu 2">
            <a:extLst>
              <a:ext uri="{FF2B5EF4-FFF2-40B4-BE49-F238E27FC236}">
                <a16:creationId xmlns:a16="http://schemas.microsoft.com/office/drawing/2014/main" id="{EEDA3853-CBF1-F6DB-69A9-C29BF2F7A9A0}"/>
              </a:ext>
            </a:extLst>
          </p:cNvPr>
          <p:cNvSpPr txBox="1">
            <a:spLocks/>
          </p:cNvSpPr>
          <p:nvPr/>
        </p:nvSpPr>
        <p:spPr>
          <a:xfrm>
            <a:off x="758978" y="2853553"/>
            <a:ext cx="10904988" cy="882446"/>
          </a:xfrm>
          <a:prstGeom prst="rect">
            <a:avLst/>
          </a:prstGeo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2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MARKETPLACE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boutique en ligne pour vendre vos produits, vous lancer dans le </a:t>
            </a:r>
            <a:r>
              <a:rPr lang="fr-FR" sz="22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ecommerce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ou le </a:t>
            </a:r>
            <a:r>
              <a:rPr lang="fr-FR" sz="22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dropshipping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… </a:t>
            </a:r>
            <a:endParaRPr lang="fr-BF" sz="2200" dirty="0"/>
          </a:p>
        </p:txBody>
      </p:sp>
      <p:sp>
        <p:nvSpPr>
          <p:cNvPr id="52" name="Espace réservé du contenu 2">
            <a:extLst>
              <a:ext uri="{FF2B5EF4-FFF2-40B4-BE49-F238E27FC236}">
                <a16:creationId xmlns:a16="http://schemas.microsoft.com/office/drawing/2014/main" id="{1E0D587B-AF99-DABD-4CCC-49B024E03C47}"/>
              </a:ext>
            </a:extLst>
          </p:cNvPr>
          <p:cNvSpPr txBox="1">
            <a:spLocks/>
          </p:cNvSpPr>
          <p:nvPr/>
        </p:nvSpPr>
        <p:spPr>
          <a:xfrm>
            <a:off x="827623" y="4164613"/>
            <a:ext cx="10904988" cy="882446"/>
          </a:xfrm>
          <a:prstGeom prst="rect">
            <a:avLst/>
          </a:prstGeo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2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3. AFFILIATION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Gagner un </a:t>
            </a:r>
            <a:r>
              <a:rPr lang="fr-FR" sz="22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complémént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de revenu ou meme une sources de revenu sans créer ni vendre de produit</a:t>
            </a:r>
            <a:endParaRPr lang="fr-BF" sz="2200" dirty="0"/>
          </a:p>
        </p:txBody>
      </p:sp>
      <p:sp>
        <p:nvSpPr>
          <p:cNvPr id="54" name="Espace réservé du contenu 2">
            <a:extLst>
              <a:ext uri="{FF2B5EF4-FFF2-40B4-BE49-F238E27FC236}">
                <a16:creationId xmlns:a16="http://schemas.microsoft.com/office/drawing/2014/main" id="{F991A656-DA99-6E01-1A57-FCE734DD3270}"/>
              </a:ext>
            </a:extLst>
          </p:cNvPr>
          <p:cNvSpPr txBox="1">
            <a:spLocks/>
          </p:cNvSpPr>
          <p:nvPr/>
        </p:nvSpPr>
        <p:spPr>
          <a:xfrm>
            <a:off x="810811" y="5269465"/>
            <a:ext cx="10904988" cy="882446"/>
          </a:xfrm>
          <a:prstGeom prst="rect">
            <a:avLst/>
          </a:prstGeom>
          <a:solidFill>
            <a:srgbClr val="465660"/>
          </a:solidFill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2200" b="1" kern="100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4. INVESTISSEMENT</a:t>
            </a:r>
            <a:r>
              <a:rPr lang="fr-FR" sz="22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En développement mais vous pourrez bientôt investir de l’argent et gagner des RSI considérable </a:t>
            </a:r>
            <a:endParaRPr lang="fr-BF" sz="2200" dirty="0"/>
          </a:p>
        </p:txBody>
      </p:sp>
    </p:spTree>
    <p:extLst>
      <p:ext uri="{BB962C8B-B14F-4D97-AF65-F5344CB8AC3E}">
        <p14:creationId xmlns:p14="http://schemas.microsoft.com/office/powerpoint/2010/main" val="12855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1341</TotalTime>
  <Words>1360</Words>
  <Application>Microsoft Office PowerPoint</Application>
  <PresentationFormat>Grand écran</PresentationFormat>
  <Paragraphs>195</Paragraphs>
  <Slides>23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gilroy</vt:lpstr>
      <vt:lpstr>Helvetica Neue</vt:lpstr>
      <vt:lpstr>Times New Roman</vt:lpstr>
      <vt:lpstr>Tw Cen MT</vt:lpstr>
      <vt:lpstr>Wingdings</vt:lpstr>
      <vt:lpstr>Circuit</vt:lpstr>
      <vt:lpstr>FONCTIONNEMENT DU MARKETING D’affiliation</vt:lpstr>
      <vt:lpstr>Présentation PowerPoint</vt:lpstr>
      <vt:lpstr>Le principe du marketing d’affiliation</vt:lpstr>
      <vt:lpstr>Mythes et réalités du marketing d'affiliation</vt:lpstr>
      <vt:lpstr>les différents acteurs en affiliation marketing ?</vt:lpstr>
      <vt:lpstr>Pourquoi on échoue</vt:lpstr>
      <vt:lpstr>Avantages de TETProgram et son écosystème</vt:lpstr>
      <vt:lpstr>Présentation PowerPoint</vt:lpstr>
      <vt:lpstr>Présentation PowerPoint</vt:lpstr>
      <vt:lpstr>La commission en affiliation marketing, comment ça marche ?</vt:lpstr>
      <vt:lpstr>les différents acteurs SUR TETPROGRAM</vt:lpstr>
      <vt:lpstr>Nous accompagnons tous ceux qui achètent notre kit de formation d’entrepreneur. Et pour vous permettre de gagner beaucoup d’argent  pour entreprendre nous Utilisons le Système d’affiliation à niveau multiple</vt:lpstr>
      <vt:lpstr>Présentation PowerPoint</vt:lpstr>
      <vt:lpstr>Présentation PowerPoint</vt:lpstr>
      <vt:lpstr>Comment marche le bonus de ecommerce</vt:lpstr>
      <vt:lpstr>EXEMPLES PRATIQUES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NON  ≤ 297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knight-industries@outlook.fr</dc:creator>
  <cp:lastModifiedBy>knight-industries@outlook.fr</cp:lastModifiedBy>
  <cp:revision>40</cp:revision>
  <dcterms:created xsi:type="dcterms:W3CDTF">2024-05-15T18:32:57Z</dcterms:created>
  <dcterms:modified xsi:type="dcterms:W3CDTF">2024-05-26T08:27:10Z</dcterms:modified>
</cp:coreProperties>
</file>