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1313" r:id="rId2"/>
    <p:sldId id="1315" r:id="rId3"/>
    <p:sldId id="1314" r:id="rId4"/>
    <p:sldId id="1286" r:id="rId5"/>
    <p:sldId id="1309" r:id="rId6"/>
    <p:sldId id="265" r:id="rId7"/>
    <p:sldId id="1316" r:id="rId8"/>
    <p:sldId id="257" r:id="rId9"/>
    <p:sldId id="258" r:id="rId10"/>
    <p:sldId id="1321" r:id="rId11"/>
    <p:sldId id="259" r:id="rId12"/>
    <p:sldId id="260" r:id="rId13"/>
    <p:sldId id="1287" r:id="rId14"/>
    <p:sldId id="1288" r:id="rId15"/>
    <p:sldId id="268" r:id="rId16"/>
    <p:sldId id="1322" r:id="rId17"/>
    <p:sldId id="1290" r:id="rId18"/>
    <p:sldId id="1317" r:id="rId19"/>
    <p:sldId id="1318" r:id="rId20"/>
    <p:sldId id="270" r:id="rId21"/>
    <p:sldId id="1291" r:id="rId22"/>
    <p:sldId id="1319" r:id="rId23"/>
    <p:sldId id="269" r:id="rId24"/>
    <p:sldId id="271" r:id="rId25"/>
    <p:sldId id="1292" r:id="rId26"/>
    <p:sldId id="272" r:id="rId27"/>
    <p:sldId id="1320" r:id="rId28"/>
    <p:sldId id="1307" r:id="rId29"/>
    <p:sldId id="1308" r:id="rId30"/>
    <p:sldId id="1293" r:id="rId31"/>
    <p:sldId id="1310" r:id="rId32"/>
    <p:sldId id="1323" r:id="rId33"/>
    <p:sldId id="266" r:id="rId34"/>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A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2" d="100"/>
          <a:sy n="72" d="100"/>
        </p:scale>
        <p:origin x="8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192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4224219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4206194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11" name="Freeform 6"/>
          <p:cNvSpPr/>
          <p:nvPr/>
        </p:nvSpPr>
        <p:spPr bwMode="auto">
          <a:xfrm>
            <a:off x="0" y="0"/>
            <a:ext cx="14630400" cy="2623186"/>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972000" y="536626"/>
            <a:ext cx="12686398" cy="1164540"/>
          </a:xfrm>
        </p:spPr>
        <p:txBody>
          <a:bodyPr/>
          <a:lstStyle/>
          <a:p>
            <a:r>
              <a:rPr lang="fr-FR"/>
              <a:t>Modifiez le style du titre</a:t>
            </a:r>
            <a:endParaRPr lang="en-US" dirty="0"/>
          </a:p>
        </p:txBody>
      </p:sp>
      <p:sp>
        <p:nvSpPr>
          <p:cNvPr id="3" name="Content Placeholder 2"/>
          <p:cNvSpPr>
            <a:spLocks noGrp="1"/>
          </p:cNvSpPr>
          <p:nvPr>
            <p:ph idx="1"/>
          </p:nvPr>
        </p:nvSpPr>
        <p:spPr>
          <a:xfrm>
            <a:off x="982454" y="2666745"/>
            <a:ext cx="12665489" cy="436381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smtClean="0"/>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24700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11" name="Freeform 6"/>
          <p:cNvSpPr/>
          <p:nvPr/>
        </p:nvSpPr>
        <p:spPr bwMode="auto">
          <a:xfrm>
            <a:off x="0" y="-3809"/>
            <a:ext cx="14630400" cy="6244590"/>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972001" y="1738977"/>
            <a:ext cx="12686400" cy="3565261"/>
          </a:xfrm>
        </p:spPr>
        <p:txBody>
          <a:bodyPr/>
          <a:lstStyle>
            <a:lvl1pPr>
              <a:defRPr sz="6480"/>
            </a:lvl1pPr>
          </a:lstStyle>
          <a:p>
            <a:r>
              <a:rPr lang="fr-FR"/>
              <a:t>Modifiez le style du titre</a:t>
            </a:r>
            <a:endParaRPr lang="en-US" dirty="0"/>
          </a:p>
        </p:txBody>
      </p:sp>
      <p:sp>
        <p:nvSpPr>
          <p:cNvPr id="3" name="Subtitle 2"/>
          <p:cNvSpPr>
            <a:spLocks noGrp="1"/>
          </p:cNvSpPr>
          <p:nvPr>
            <p:ph type="subTitle" idx="1"/>
          </p:nvPr>
        </p:nvSpPr>
        <p:spPr>
          <a:xfrm>
            <a:off x="972001" y="6337016"/>
            <a:ext cx="12686400" cy="521969"/>
          </a:xfrm>
        </p:spPr>
        <p:txBody>
          <a:bodyPr anchor="t"/>
          <a:lstStyle>
            <a:lvl1pPr marL="0" indent="0" algn="l">
              <a:buNone/>
              <a:defRPr>
                <a:solidFill>
                  <a:schemeClr val="tx1"/>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F7AFFB9B-9FB8-469E-96F9-4D32314110B6}" type="datetimeFigureOut">
              <a:rPr lang="en-US" smtClean="0"/>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9898834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g"/><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jpg"/><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s://www.merci-app.com/article/misez-sur-le-cross-selling-pour-booster-vos-ventes" TargetMode="Externa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41.png"/><Relationship Id="rId7" Type="http://schemas.openxmlformats.org/officeDocument/2006/relationships/image" Target="../media/image43.jp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2.jpg"/><Relationship Id="rId11" Type="http://schemas.openxmlformats.org/officeDocument/2006/relationships/image" Target="../media/image3.jpg"/><Relationship Id="rId5" Type="http://schemas.openxmlformats.org/officeDocument/2006/relationships/image" Target="../media/image27.png"/><Relationship Id="rId10" Type="http://schemas.openxmlformats.org/officeDocument/2006/relationships/image" Target="../media/image46.jpeg"/><Relationship Id="rId4" Type="http://schemas.microsoft.com/office/2007/relationships/hdphoto" Target="../media/hdphoto2.wdp"/><Relationship Id="rId9" Type="http://schemas.openxmlformats.org/officeDocument/2006/relationships/image" Target="../media/image45.jpg"/></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jpg"/><Relationship Id="rId3" Type="http://schemas.openxmlformats.org/officeDocument/2006/relationships/image" Target="../media/image13.jpg"/><Relationship Id="rId7" Type="http://schemas.openxmlformats.org/officeDocument/2006/relationships/image" Target="../media/image17.jpg"/><Relationship Id="rId12" Type="http://schemas.openxmlformats.org/officeDocument/2006/relationships/image" Target="../media/image22.jpg"/><Relationship Id="rId2" Type="http://schemas.openxmlformats.org/officeDocument/2006/relationships/image" Target="../media/image12.jpg"/><Relationship Id="rId1" Type="http://schemas.openxmlformats.org/officeDocument/2006/relationships/slideLayout" Target="../slideLayouts/slideLayout3.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14.jpg"/><Relationship Id="rId9" Type="http://schemas.openxmlformats.org/officeDocument/2006/relationships/image" Target="../media/image19.jpg"/><Relationship Id="rId1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affiliation expliquée en 4 minutes (tuto affiliation)">
            <a:hlinkClick r:id="" action="ppaction://media"/>
            <a:extLst>
              <a:ext uri="{FF2B5EF4-FFF2-40B4-BE49-F238E27FC236}">
                <a16:creationId xmlns:a16="http://schemas.microsoft.com/office/drawing/2014/main" id="{856756FD-C4B7-4253-2175-2D48BAD855AF}"/>
              </a:ext>
            </a:extLst>
          </p:cNvPr>
          <p:cNvPicPr>
            <a:picLocks noChangeAspect="1"/>
          </p:cNvPicPr>
          <p:nvPr>
            <a:videoFile r:link="rId2"/>
            <p:extLst>
              <p:ext uri="{DAA4B4D4-6D71-4841-9C94-3DE7FCFB9230}">
                <p14:media xmlns:p14="http://schemas.microsoft.com/office/powerpoint/2010/main" r:embed="rId1">
                  <p14:fade in="1750"/>
                </p14:media>
              </p:ext>
            </p:extLst>
          </p:nvPr>
        </p:nvPicPr>
        <p:blipFill>
          <a:blip r:embed="rId4"/>
          <a:stretch>
            <a:fillRect/>
          </a:stretch>
        </p:blipFill>
        <p:spPr>
          <a:xfrm>
            <a:off x="-103239" y="-58072"/>
            <a:ext cx="14733639" cy="8287672"/>
          </a:xfrm>
          <a:prstGeom prst="rect">
            <a:avLst/>
          </a:prstGeom>
          <a:ln>
            <a:solidFill>
              <a:srgbClr val="FF0000"/>
            </a:solidFill>
          </a:ln>
        </p:spPr>
      </p:pic>
    </p:spTree>
    <p:extLst>
      <p:ext uri="{BB962C8B-B14F-4D97-AF65-F5344CB8AC3E}">
        <p14:creationId xmlns:p14="http://schemas.microsoft.com/office/powerpoint/2010/main" val="222842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4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75000"/>
            </a:srgbClr>
          </a:solidFill>
          <a:ln/>
        </p:spPr>
      </p:sp>
      <p:sp>
        <p:nvSpPr>
          <p:cNvPr id="4" name="Text 1"/>
          <p:cNvSpPr/>
          <p:nvPr/>
        </p:nvSpPr>
        <p:spPr>
          <a:xfrm>
            <a:off x="1687738" y="530104"/>
            <a:ext cx="12470713" cy="1388745"/>
          </a:xfrm>
          <a:prstGeom prst="rect">
            <a:avLst/>
          </a:prstGeom>
          <a:noFill/>
          <a:ln/>
        </p:spPr>
        <p:txBody>
          <a:bodyPr wrap="square" rtlCol="0" anchor="t"/>
          <a:lstStyle/>
          <a:p>
            <a:pPr marL="0" indent="0">
              <a:lnSpc>
                <a:spcPts val="5468"/>
              </a:lnSpc>
              <a:buNone/>
            </a:pPr>
            <a:r>
              <a:rPr lang="en-US" sz="4374" dirty="0">
                <a:solidFill>
                  <a:srgbClr val="F2F0F4"/>
                </a:solidFill>
                <a:latin typeface="Montserrat" pitchFamily="34" charset="0"/>
                <a:ea typeface="Montserrat" pitchFamily="34" charset="-122"/>
                <a:cs typeface="Montserrat" pitchFamily="34" charset="-120"/>
              </a:rPr>
              <a:t>Les avantages du marketing d'affiliation</a:t>
            </a:r>
            <a:endParaRPr lang="en-US" sz="4374" dirty="0"/>
          </a:p>
        </p:txBody>
      </p:sp>
      <p:sp>
        <p:nvSpPr>
          <p:cNvPr id="5" name="Shape 2"/>
          <p:cNvSpPr/>
          <p:nvPr/>
        </p:nvSpPr>
        <p:spPr>
          <a:xfrm>
            <a:off x="280785" y="1702058"/>
            <a:ext cx="4580887" cy="2957756"/>
          </a:xfrm>
          <a:prstGeom prst="roundRect">
            <a:avLst>
              <a:gd name="adj" fmla="val 3250"/>
            </a:avLst>
          </a:prstGeom>
          <a:solidFill>
            <a:srgbClr val="3C136D"/>
          </a:solidFill>
          <a:ln w="13811">
            <a:solidFill>
              <a:srgbClr val="552C86"/>
            </a:solidFill>
            <a:prstDash val="solid"/>
          </a:ln>
        </p:spPr>
      </p:sp>
      <p:sp>
        <p:nvSpPr>
          <p:cNvPr id="6" name="Text 3"/>
          <p:cNvSpPr/>
          <p:nvPr/>
        </p:nvSpPr>
        <p:spPr>
          <a:xfrm>
            <a:off x="833604" y="1769858"/>
            <a:ext cx="2221944" cy="347186"/>
          </a:xfrm>
          <a:prstGeom prst="rect">
            <a:avLst/>
          </a:prstGeom>
          <a:noFill/>
          <a:ln/>
        </p:spPr>
        <p:txBody>
          <a:bodyPr wrap="none" rtlCol="0" anchor="t"/>
          <a:lstStyle/>
          <a:p>
            <a:pPr marL="0" indent="0">
              <a:lnSpc>
                <a:spcPts val="2734"/>
              </a:lnSpc>
              <a:buNone/>
            </a:pPr>
            <a:r>
              <a:rPr lang="fr-FR" sz="2400" b="1" i="0" dirty="0">
                <a:solidFill>
                  <a:srgbClr val="FFFF00"/>
                </a:solidFill>
                <a:effectLst/>
                <a:latin typeface="Söhne"/>
              </a:rPr>
              <a:t>Pas de création de produit</a:t>
            </a:r>
            <a:endParaRPr lang="en-US" sz="2187" dirty="0">
              <a:solidFill>
                <a:srgbClr val="FFFF00"/>
              </a:solidFill>
            </a:endParaRPr>
          </a:p>
        </p:txBody>
      </p:sp>
      <p:sp>
        <p:nvSpPr>
          <p:cNvPr id="7" name="Text 4"/>
          <p:cNvSpPr/>
          <p:nvPr/>
        </p:nvSpPr>
        <p:spPr>
          <a:xfrm>
            <a:off x="362125" y="2684945"/>
            <a:ext cx="4478186" cy="1388745"/>
          </a:xfrm>
          <a:prstGeom prst="rect">
            <a:avLst/>
          </a:prstGeom>
          <a:noFill/>
          <a:ln/>
        </p:spPr>
        <p:txBody>
          <a:bodyPr wrap="square" rtlCol="0" anchor="t"/>
          <a:lstStyle/>
          <a:p>
            <a:pPr>
              <a:lnSpc>
                <a:spcPts val="2799"/>
              </a:lnSpc>
            </a:pPr>
            <a:r>
              <a:rPr lang="fr-FR" sz="2000" dirty="0">
                <a:solidFill>
                  <a:srgbClr val="DCD7E5"/>
                </a:solidFill>
                <a:latin typeface="Heebo" pitchFamily="34" charset="0"/>
                <a:cs typeface="Heebo" pitchFamily="34" charset="-120"/>
              </a:rPr>
              <a:t>En tant qu'affilié, vous n'avez pas besoin de créer votre propre produit.</a:t>
            </a:r>
            <a:endParaRPr lang="en-US" sz="2000" dirty="0">
              <a:solidFill>
                <a:srgbClr val="DCD7E5"/>
              </a:solidFill>
              <a:latin typeface="Heebo" pitchFamily="34" charset="0"/>
              <a:cs typeface="Heebo" pitchFamily="34" charset="-120"/>
            </a:endParaRPr>
          </a:p>
        </p:txBody>
      </p:sp>
      <p:pic>
        <p:nvPicPr>
          <p:cNvPr id="15" name="Image 14">
            <a:extLst>
              <a:ext uri="{FF2B5EF4-FFF2-40B4-BE49-F238E27FC236}">
                <a16:creationId xmlns:a16="http://schemas.microsoft.com/office/drawing/2014/main" id="{ECC41F1F-BB48-7343-8EE0-6474275300E2}"/>
              </a:ext>
            </a:extLst>
          </p:cNvPr>
          <p:cNvPicPr>
            <a:picLocks noChangeAspect="1"/>
          </p:cNvPicPr>
          <p:nvPr/>
        </p:nvPicPr>
        <p:blipFill>
          <a:blip r:embed="rId4"/>
          <a:stretch>
            <a:fillRect/>
          </a:stretch>
        </p:blipFill>
        <p:spPr>
          <a:xfrm>
            <a:off x="15669" y="-7928"/>
            <a:ext cx="966573" cy="966573"/>
          </a:xfrm>
          <a:prstGeom prst="rect">
            <a:avLst/>
          </a:prstGeom>
        </p:spPr>
      </p:pic>
      <p:sp>
        <p:nvSpPr>
          <p:cNvPr id="14" name="Shape 2">
            <a:extLst>
              <a:ext uri="{FF2B5EF4-FFF2-40B4-BE49-F238E27FC236}">
                <a16:creationId xmlns:a16="http://schemas.microsoft.com/office/drawing/2014/main" id="{896FDD8E-37C7-0C56-BF35-E6D41617539D}"/>
              </a:ext>
            </a:extLst>
          </p:cNvPr>
          <p:cNvSpPr/>
          <p:nvPr/>
        </p:nvSpPr>
        <p:spPr>
          <a:xfrm>
            <a:off x="5333622" y="1651496"/>
            <a:ext cx="4363378" cy="3008318"/>
          </a:xfrm>
          <a:prstGeom prst="roundRect">
            <a:avLst>
              <a:gd name="adj" fmla="val 3250"/>
            </a:avLst>
          </a:prstGeom>
          <a:solidFill>
            <a:srgbClr val="3C136D"/>
          </a:solidFill>
          <a:ln w="13811">
            <a:solidFill>
              <a:srgbClr val="552C86"/>
            </a:solidFill>
            <a:prstDash val="solid"/>
          </a:ln>
        </p:spPr>
      </p:sp>
      <p:sp>
        <p:nvSpPr>
          <p:cNvPr id="16" name="Text 3">
            <a:extLst>
              <a:ext uri="{FF2B5EF4-FFF2-40B4-BE49-F238E27FC236}">
                <a16:creationId xmlns:a16="http://schemas.microsoft.com/office/drawing/2014/main" id="{C94D6CA1-C099-81D0-3D28-2FA68532B9CB}"/>
              </a:ext>
            </a:extLst>
          </p:cNvPr>
          <p:cNvSpPr/>
          <p:nvPr/>
        </p:nvSpPr>
        <p:spPr>
          <a:xfrm>
            <a:off x="6243887" y="1620866"/>
            <a:ext cx="2221944" cy="347186"/>
          </a:xfrm>
          <a:prstGeom prst="rect">
            <a:avLst/>
          </a:prstGeom>
          <a:noFill/>
          <a:ln/>
        </p:spPr>
        <p:txBody>
          <a:bodyPr wrap="none" rtlCol="0" anchor="t"/>
          <a:lstStyle/>
          <a:p>
            <a:pPr marL="0" indent="0">
              <a:lnSpc>
                <a:spcPts val="2734"/>
              </a:lnSpc>
              <a:buNone/>
            </a:pPr>
            <a:r>
              <a:rPr lang="en-US" sz="2400" b="1" dirty="0" err="1">
                <a:solidFill>
                  <a:srgbClr val="FFFF00"/>
                </a:solidFill>
                <a:latin typeface="Söhne"/>
              </a:rPr>
              <a:t>Aucun</a:t>
            </a:r>
            <a:r>
              <a:rPr lang="en-US" sz="2400" b="1" dirty="0">
                <a:solidFill>
                  <a:srgbClr val="FFFF00"/>
                </a:solidFill>
                <a:latin typeface="Söhne"/>
              </a:rPr>
              <a:t> </a:t>
            </a:r>
            <a:r>
              <a:rPr lang="en-US" sz="2400" b="1" dirty="0" err="1">
                <a:solidFill>
                  <a:srgbClr val="FFFF00"/>
                </a:solidFill>
                <a:latin typeface="Söhne"/>
              </a:rPr>
              <a:t>risque</a:t>
            </a:r>
            <a:endParaRPr lang="en-US" sz="2400" b="1" dirty="0">
              <a:solidFill>
                <a:srgbClr val="FFFF00"/>
              </a:solidFill>
              <a:latin typeface="Söhne"/>
            </a:endParaRPr>
          </a:p>
        </p:txBody>
      </p:sp>
      <p:sp>
        <p:nvSpPr>
          <p:cNvPr id="17" name="Text 4">
            <a:extLst>
              <a:ext uri="{FF2B5EF4-FFF2-40B4-BE49-F238E27FC236}">
                <a16:creationId xmlns:a16="http://schemas.microsoft.com/office/drawing/2014/main" id="{702D5B1E-9A8D-DAD6-4673-319FB6752A6F}"/>
              </a:ext>
            </a:extLst>
          </p:cNvPr>
          <p:cNvSpPr/>
          <p:nvPr/>
        </p:nvSpPr>
        <p:spPr>
          <a:xfrm>
            <a:off x="5618607" y="2345868"/>
            <a:ext cx="3982591" cy="1388745"/>
          </a:xfrm>
          <a:prstGeom prst="rect">
            <a:avLst/>
          </a:prstGeom>
          <a:noFill/>
          <a:ln/>
        </p:spPr>
        <p:txBody>
          <a:bodyPr wrap="square" rtlCol="0" anchor="t"/>
          <a:lstStyle/>
          <a:p>
            <a:pPr marL="0" indent="0">
              <a:lnSpc>
                <a:spcPts val="2799"/>
              </a:lnSpc>
              <a:buNone/>
            </a:pPr>
            <a:r>
              <a:rPr lang="fr-FR" sz="2000" dirty="0">
                <a:solidFill>
                  <a:srgbClr val="DCD7E5"/>
                </a:solidFill>
                <a:latin typeface="Heebo" pitchFamily="34" charset="0"/>
                <a:cs typeface="Heebo" pitchFamily="34" charset="-120"/>
              </a:rPr>
              <a:t>L'affilié n'a pas à traiter les aspects liés au service client (retours, remboursements , après-vente.)</a:t>
            </a:r>
            <a:endParaRPr lang="en-US" sz="2000" dirty="0">
              <a:solidFill>
                <a:srgbClr val="DCD7E5"/>
              </a:solidFill>
              <a:latin typeface="Heebo" pitchFamily="34" charset="0"/>
              <a:cs typeface="Heebo" pitchFamily="34" charset="-120"/>
            </a:endParaRPr>
          </a:p>
        </p:txBody>
      </p:sp>
      <p:sp>
        <p:nvSpPr>
          <p:cNvPr id="18" name="Shape 2">
            <a:extLst>
              <a:ext uri="{FF2B5EF4-FFF2-40B4-BE49-F238E27FC236}">
                <a16:creationId xmlns:a16="http://schemas.microsoft.com/office/drawing/2014/main" id="{FA0CFF61-1F43-24B3-3415-2D5BEDAE75A5}"/>
              </a:ext>
            </a:extLst>
          </p:cNvPr>
          <p:cNvSpPr/>
          <p:nvPr/>
        </p:nvSpPr>
        <p:spPr>
          <a:xfrm>
            <a:off x="10132143" y="1627160"/>
            <a:ext cx="4177354" cy="2930092"/>
          </a:xfrm>
          <a:prstGeom prst="roundRect">
            <a:avLst>
              <a:gd name="adj" fmla="val 3250"/>
            </a:avLst>
          </a:prstGeom>
          <a:solidFill>
            <a:srgbClr val="3C136D"/>
          </a:solidFill>
          <a:ln w="13811">
            <a:solidFill>
              <a:srgbClr val="552C86"/>
            </a:solidFill>
            <a:prstDash val="solid"/>
          </a:ln>
        </p:spPr>
      </p:sp>
      <p:sp>
        <p:nvSpPr>
          <p:cNvPr id="19" name="Text 3">
            <a:extLst>
              <a:ext uri="{FF2B5EF4-FFF2-40B4-BE49-F238E27FC236}">
                <a16:creationId xmlns:a16="http://schemas.microsoft.com/office/drawing/2014/main" id="{AA47249B-C6B1-633D-DD79-2FACEBE67B24}"/>
              </a:ext>
            </a:extLst>
          </p:cNvPr>
          <p:cNvSpPr/>
          <p:nvPr/>
        </p:nvSpPr>
        <p:spPr>
          <a:xfrm>
            <a:off x="10720718" y="1702057"/>
            <a:ext cx="2221944" cy="347186"/>
          </a:xfrm>
          <a:prstGeom prst="rect">
            <a:avLst/>
          </a:prstGeom>
          <a:noFill/>
          <a:ln/>
        </p:spPr>
        <p:txBody>
          <a:bodyPr wrap="none" rtlCol="0" anchor="t"/>
          <a:lstStyle/>
          <a:p>
            <a:pPr marL="0" indent="0">
              <a:lnSpc>
                <a:spcPts val="2734"/>
              </a:lnSpc>
              <a:buNone/>
            </a:pPr>
            <a:r>
              <a:rPr lang="en-US" sz="2400" b="1" dirty="0">
                <a:solidFill>
                  <a:srgbClr val="FFFF00"/>
                </a:solidFill>
                <a:latin typeface="Söhne"/>
              </a:rPr>
              <a:t>Pas</a:t>
            </a:r>
            <a:r>
              <a:rPr lang="en-US" sz="2187" dirty="0">
                <a:solidFill>
                  <a:srgbClr val="DCD7E5"/>
                </a:solidFill>
                <a:latin typeface="Montserrat" pitchFamily="34" charset="0"/>
              </a:rPr>
              <a:t> </a:t>
            </a:r>
            <a:r>
              <a:rPr lang="en-US" sz="2400" b="1" dirty="0" err="1">
                <a:solidFill>
                  <a:srgbClr val="FFFF00"/>
                </a:solidFill>
                <a:latin typeface="Söhne"/>
              </a:rPr>
              <a:t>d’investissement</a:t>
            </a:r>
            <a:endParaRPr lang="en-US" sz="2400" b="1" dirty="0">
              <a:solidFill>
                <a:srgbClr val="FFFF00"/>
              </a:solidFill>
              <a:latin typeface="Söhne"/>
            </a:endParaRPr>
          </a:p>
        </p:txBody>
      </p:sp>
      <p:sp>
        <p:nvSpPr>
          <p:cNvPr id="20" name="Text 4">
            <a:extLst>
              <a:ext uri="{FF2B5EF4-FFF2-40B4-BE49-F238E27FC236}">
                <a16:creationId xmlns:a16="http://schemas.microsoft.com/office/drawing/2014/main" id="{8F203240-50AB-C4A3-C08F-23C7677AA55F}"/>
              </a:ext>
            </a:extLst>
          </p:cNvPr>
          <p:cNvSpPr/>
          <p:nvPr/>
        </p:nvSpPr>
        <p:spPr>
          <a:xfrm>
            <a:off x="10267373" y="2321532"/>
            <a:ext cx="3741246" cy="1388745"/>
          </a:xfrm>
          <a:prstGeom prst="rect">
            <a:avLst/>
          </a:prstGeom>
          <a:noFill/>
          <a:ln/>
        </p:spPr>
        <p:txBody>
          <a:bodyPr wrap="square" rtlCol="0" anchor="t"/>
          <a:lstStyle/>
          <a:p>
            <a:pPr marL="0" indent="0">
              <a:lnSpc>
                <a:spcPts val="2799"/>
              </a:lnSpc>
              <a:buNone/>
            </a:pPr>
            <a:r>
              <a:rPr lang="fr-FR" sz="1900" dirty="0">
                <a:solidFill>
                  <a:srgbClr val="DCD7E5"/>
                </a:solidFill>
                <a:latin typeface="Heebo" pitchFamily="34" charset="0"/>
                <a:cs typeface="Heebo" pitchFamily="34" charset="-120"/>
              </a:rPr>
              <a:t>Il nécessite un investissement initial relativement faible. Vous n'avez pas besoin de créer un produit, gérer des stocks ou traiter les transactions financières.</a:t>
            </a:r>
            <a:endParaRPr lang="en-US" sz="1900" dirty="0">
              <a:solidFill>
                <a:srgbClr val="DCD7E5"/>
              </a:solidFill>
              <a:latin typeface="Heebo" pitchFamily="34" charset="0"/>
              <a:cs typeface="Heebo" pitchFamily="34" charset="-120"/>
            </a:endParaRPr>
          </a:p>
        </p:txBody>
      </p:sp>
      <p:sp>
        <p:nvSpPr>
          <p:cNvPr id="21" name="Shape 2">
            <a:extLst>
              <a:ext uri="{FF2B5EF4-FFF2-40B4-BE49-F238E27FC236}">
                <a16:creationId xmlns:a16="http://schemas.microsoft.com/office/drawing/2014/main" id="{50E39317-FADC-DB9E-B374-4CC69BCAB0CA}"/>
              </a:ext>
            </a:extLst>
          </p:cNvPr>
          <p:cNvSpPr/>
          <p:nvPr/>
        </p:nvSpPr>
        <p:spPr>
          <a:xfrm>
            <a:off x="10237877" y="5340551"/>
            <a:ext cx="3994812" cy="2627625"/>
          </a:xfrm>
          <a:prstGeom prst="roundRect">
            <a:avLst>
              <a:gd name="adj" fmla="val 3250"/>
            </a:avLst>
          </a:prstGeom>
          <a:solidFill>
            <a:srgbClr val="3C136D"/>
          </a:solidFill>
          <a:ln w="13811">
            <a:solidFill>
              <a:srgbClr val="552C86"/>
            </a:solidFill>
            <a:prstDash val="solid"/>
          </a:ln>
        </p:spPr>
      </p:sp>
      <p:sp>
        <p:nvSpPr>
          <p:cNvPr id="22" name="Text 3">
            <a:extLst>
              <a:ext uri="{FF2B5EF4-FFF2-40B4-BE49-F238E27FC236}">
                <a16:creationId xmlns:a16="http://schemas.microsoft.com/office/drawing/2014/main" id="{EE48638D-DD4D-DC10-EA1D-FFDEE73AB98D}"/>
              </a:ext>
            </a:extLst>
          </p:cNvPr>
          <p:cNvSpPr/>
          <p:nvPr/>
        </p:nvSpPr>
        <p:spPr>
          <a:xfrm>
            <a:off x="10974931" y="5383168"/>
            <a:ext cx="2221944" cy="347186"/>
          </a:xfrm>
          <a:prstGeom prst="rect">
            <a:avLst/>
          </a:prstGeom>
          <a:noFill/>
          <a:ln/>
        </p:spPr>
        <p:txBody>
          <a:bodyPr wrap="none" rtlCol="0" anchor="t"/>
          <a:lstStyle/>
          <a:p>
            <a:pPr marL="0" indent="0">
              <a:lnSpc>
                <a:spcPts val="2734"/>
              </a:lnSpc>
              <a:buNone/>
            </a:pPr>
            <a:r>
              <a:rPr lang="fr-FR" sz="2400" b="1" dirty="0">
                <a:solidFill>
                  <a:srgbClr val="FFFF00"/>
                </a:solidFill>
                <a:latin typeface="Söhne"/>
              </a:rPr>
              <a:t>Flexibilité et liberté</a:t>
            </a:r>
            <a:endParaRPr lang="en-US" sz="2400" b="1" dirty="0">
              <a:solidFill>
                <a:srgbClr val="FFFF00"/>
              </a:solidFill>
              <a:latin typeface="Söhne"/>
            </a:endParaRPr>
          </a:p>
        </p:txBody>
      </p:sp>
      <p:sp>
        <p:nvSpPr>
          <p:cNvPr id="23" name="Text 4">
            <a:extLst>
              <a:ext uri="{FF2B5EF4-FFF2-40B4-BE49-F238E27FC236}">
                <a16:creationId xmlns:a16="http://schemas.microsoft.com/office/drawing/2014/main" id="{5D547916-0593-5A09-174F-BD53B4C9706B}"/>
              </a:ext>
            </a:extLst>
          </p:cNvPr>
          <p:cNvSpPr/>
          <p:nvPr/>
        </p:nvSpPr>
        <p:spPr>
          <a:xfrm>
            <a:off x="10237877" y="6029038"/>
            <a:ext cx="3994812" cy="1388745"/>
          </a:xfrm>
          <a:prstGeom prst="rect">
            <a:avLst/>
          </a:prstGeom>
          <a:noFill/>
          <a:ln/>
        </p:spPr>
        <p:txBody>
          <a:bodyPr wrap="square" rtlCol="0" anchor="t"/>
          <a:lstStyle/>
          <a:p>
            <a:pPr marL="0" indent="0">
              <a:lnSpc>
                <a:spcPts val="2799"/>
              </a:lnSpc>
              <a:buNone/>
            </a:pPr>
            <a:r>
              <a:rPr lang="fr-FR" sz="1900" dirty="0">
                <a:solidFill>
                  <a:srgbClr val="DCD7E5"/>
                </a:solidFill>
                <a:latin typeface="Heebo" pitchFamily="34" charset="0"/>
                <a:cs typeface="Heebo" pitchFamily="34" charset="-120"/>
              </a:rPr>
              <a:t>En tant qu'affilié, vous êtes libre de choisir les produits ou services, de travailler où quand et comment vous voulez, tant que </a:t>
            </a:r>
            <a:r>
              <a:rPr lang="fr-FR" sz="1900" dirty="0" err="1">
                <a:solidFill>
                  <a:srgbClr val="DCD7E5"/>
                </a:solidFill>
                <a:latin typeface="Heebo" pitchFamily="34" charset="0"/>
                <a:cs typeface="Heebo" pitchFamily="34" charset="-120"/>
              </a:rPr>
              <a:t>ya</a:t>
            </a:r>
            <a:r>
              <a:rPr lang="fr-FR" sz="1900" dirty="0">
                <a:solidFill>
                  <a:srgbClr val="DCD7E5"/>
                </a:solidFill>
                <a:latin typeface="Heebo" pitchFamily="34" charset="0"/>
                <a:cs typeface="Heebo" pitchFamily="34" charset="-120"/>
              </a:rPr>
              <a:t> une connexion Internet.</a:t>
            </a:r>
            <a:endParaRPr lang="en-US" sz="1900" dirty="0">
              <a:solidFill>
                <a:srgbClr val="DCD7E5"/>
              </a:solidFill>
              <a:latin typeface="Heebo" pitchFamily="34" charset="0"/>
              <a:cs typeface="Heebo" pitchFamily="34" charset="-120"/>
            </a:endParaRPr>
          </a:p>
        </p:txBody>
      </p:sp>
      <p:sp>
        <p:nvSpPr>
          <p:cNvPr id="29" name="Shape 2">
            <a:extLst>
              <a:ext uri="{FF2B5EF4-FFF2-40B4-BE49-F238E27FC236}">
                <a16:creationId xmlns:a16="http://schemas.microsoft.com/office/drawing/2014/main" id="{1E80EDA5-117C-31F4-AB62-BD7F2C2E122F}"/>
              </a:ext>
            </a:extLst>
          </p:cNvPr>
          <p:cNvSpPr/>
          <p:nvPr/>
        </p:nvSpPr>
        <p:spPr>
          <a:xfrm>
            <a:off x="257308" y="5330161"/>
            <a:ext cx="4501665" cy="2642976"/>
          </a:xfrm>
          <a:prstGeom prst="roundRect">
            <a:avLst>
              <a:gd name="adj" fmla="val 3250"/>
            </a:avLst>
          </a:prstGeom>
          <a:solidFill>
            <a:srgbClr val="3C136D"/>
          </a:solidFill>
          <a:ln w="13811">
            <a:solidFill>
              <a:srgbClr val="552C86"/>
            </a:solidFill>
            <a:prstDash val="solid"/>
          </a:ln>
        </p:spPr>
      </p:sp>
      <p:sp>
        <p:nvSpPr>
          <p:cNvPr id="30" name="Text 3">
            <a:extLst>
              <a:ext uri="{FF2B5EF4-FFF2-40B4-BE49-F238E27FC236}">
                <a16:creationId xmlns:a16="http://schemas.microsoft.com/office/drawing/2014/main" id="{0D8882A2-2D8F-79A6-0FA9-FF3D82652AE9}"/>
              </a:ext>
            </a:extLst>
          </p:cNvPr>
          <p:cNvSpPr/>
          <p:nvPr/>
        </p:nvSpPr>
        <p:spPr>
          <a:xfrm>
            <a:off x="750618" y="5393092"/>
            <a:ext cx="2221944" cy="347186"/>
          </a:xfrm>
          <a:prstGeom prst="rect">
            <a:avLst/>
          </a:prstGeom>
          <a:noFill/>
          <a:ln/>
        </p:spPr>
        <p:txBody>
          <a:bodyPr wrap="none" rtlCol="0" anchor="t"/>
          <a:lstStyle/>
          <a:p>
            <a:pPr marL="0" indent="0">
              <a:lnSpc>
                <a:spcPts val="2734"/>
              </a:lnSpc>
              <a:buNone/>
            </a:pPr>
            <a:r>
              <a:rPr lang="fr-FR" sz="2400" b="1" dirty="0">
                <a:solidFill>
                  <a:srgbClr val="FFFF00"/>
                </a:solidFill>
                <a:latin typeface="Söhne"/>
              </a:rPr>
              <a:t>Potentiel de revenu passif </a:t>
            </a:r>
            <a:endParaRPr lang="en-US" sz="2400" b="1" dirty="0">
              <a:solidFill>
                <a:srgbClr val="FFFF00"/>
              </a:solidFill>
              <a:latin typeface="Söhne"/>
            </a:endParaRPr>
          </a:p>
        </p:txBody>
      </p:sp>
      <p:sp>
        <p:nvSpPr>
          <p:cNvPr id="31" name="Text 4">
            <a:extLst>
              <a:ext uri="{FF2B5EF4-FFF2-40B4-BE49-F238E27FC236}">
                <a16:creationId xmlns:a16="http://schemas.microsoft.com/office/drawing/2014/main" id="{C6232A86-55FE-B0C3-FF23-75AE15EE6ABE}"/>
              </a:ext>
            </a:extLst>
          </p:cNvPr>
          <p:cNvSpPr/>
          <p:nvPr/>
        </p:nvSpPr>
        <p:spPr>
          <a:xfrm>
            <a:off x="257310" y="5556761"/>
            <a:ext cx="3208561" cy="1388745"/>
          </a:xfrm>
          <a:prstGeom prst="rect">
            <a:avLst/>
          </a:prstGeom>
          <a:noFill/>
          <a:ln/>
        </p:spPr>
        <p:txBody>
          <a:bodyPr wrap="square" rtlCol="0" anchor="t"/>
          <a:lstStyle/>
          <a:p>
            <a:pPr marL="0" indent="0">
              <a:lnSpc>
                <a:spcPts val="2799"/>
              </a:lnSpc>
              <a:buNone/>
            </a:pPr>
            <a:endParaRPr lang="en-US" sz="1750" dirty="0">
              <a:solidFill>
                <a:srgbClr val="DCD7E5"/>
              </a:solidFill>
              <a:latin typeface="Heebo" pitchFamily="34" charset="0"/>
              <a:cs typeface="Heebo" pitchFamily="34" charset="-120"/>
            </a:endParaRPr>
          </a:p>
        </p:txBody>
      </p:sp>
      <p:sp>
        <p:nvSpPr>
          <p:cNvPr id="32" name="Shape 2">
            <a:extLst>
              <a:ext uri="{FF2B5EF4-FFF2-40B4-BE49-F238E27FC236}">
                <a16:creationId xmlns:a16="http://schemas.microsoft.com/office/drawing/2014/main" id="{E1437FD0-F967-DD39-B3E4-F30E60FB886B}"/>
              </a:ext>
            </a:extLst>
          </p:cNvPr>
          <p:cNvSpPr/>
          <p:nvPr/>
        </p:nvSpPr>
        <p:spPr>
          <a:xfrm>
            <a:off x="5395652" y="5330161"/>
            <a:ext cx="4205547" cy="2627625"/>
          </a:xfrm>
          <a:prstGeom prst="roundRect">
            <a:avLst>
              <a:gd name="adj" fmla="val 3250"/>
            </a:avLst>
          </a:prstGeom>
          <a:solidFill>
            <a:srgbClr val="3C136D"/>
          </a:solidFill>
          <a:ln w="13811">
            <a:solidFill>
              <a:srgbClr val="552C86"/>
            </a:solidFill>
            <a:prstDash val="solid"/>
          </a:ln>
        </p:spPr>
      </p:sp>
      <p:sp>
        <p:nvSpPr>
          <p:cNvPr id="33" name="Text 3">
            <a:extLst>
              <a:ext uri="{FF2B5EF4-FFF2-40B4-BE49-F238E27FC236}">
                <a16:creationId xmlns:a16="http://schemas.microsoft.com/office/drawing/2014/main" id="{CDF7764B-15BD-B902-2FD0-4E2EC339F015}"/>
              </a:ext>
            </a:extLst>
          </p:cNvPr>
          <p:cNvSpPr/>
          <p:nvPr/>
        </p:nvSpPr>
        <p:spPr>
          <a:xfrm>
            <a:off x="5701150" y="5383168"/>
            <a:ext cx="2221944" cy="347186"/>
          </a:xfrm>
          <a:prstGeom prst="rect">
            <a:avLst/>
          </a:prstGeom>
          <a:noFill/>
          <a:ln/>
        </p:spPr>
        <p:txBody>
          <a:bodyPr wrap="none" rtlCol="0" anchor="t"/>
          <a:lstStyle/>
          <a:p>
            <a:pPr marL="0" indent="0">
              <a:lnSpc>
                <a:spcPts val="2734"/>
              </a:lnSpc>
              <a:buNone/>
            </a:pPr>
            <a:r>
              <a:rPr lang="fr-FR" sz="2400" b="1" dirty="0">
                <a:solidFill>
                  <a:srgbClr val="FFFF00"/>
                </a:solidFill>
                <a:latin typeface="Söhne"/>
              </a:rPr>
              <a:t>Potentiel de revenu élevé</a:t>
            </a:r>
            <a:endParaRPr lang="en-US" sz="2400" b="1" dirty="0">
              <a:solidFill>
                <a:srgbClr val="FFFF00"/>
              </a:solidFill>
              <a:latin typeface="Söhne"/>
            </a:endParaRPr>
          </a:p>
        </p:txBody>
      </p:sp>
      <p:sp>
        <p:nvSpPr>
          <p:cNvPr id="34" name="Text 4">
            <a:extLst>
              <a:ext uri="{FF2B5EF4-FFF2-40B4-BE49-F238E27FC236}">
                <a16:creationId xmlns:a16="http://schemas.microsoft.com/office/drawing/2014/main" id="{B16EF6EF-67DE-00DD-C2B7-4366F3C537FA}"/>
              </a:ext>
            </a:extLst>
          </p:cNvPr>
          <p:cNvSpPr/>
          <p:nvPr/>
        </p:nvSpPr>
        <p:spPr>
          <a:xfrm>
            <a:off x="5395652" y="5956775"/>
            <a:ext cx="4205547" cy="1989494"/>
          </a:xfrm>
          <a:prstGeom prst="rect">
            <a:avLst/>
          </a:prstGeom>
          <a:noFill/>
          <a:ln/>
        </p:spPr>
        <p:txBody>
          <a:bodyPr wrap="square" rtlCol="0" anchor="t"/>
          <a:lstStyle/>
          <a:p>
            <a:pPr marL="0" indent="0">
              <a:lnSpc>
                <a:spcPts val="2799"/>
              </a:lnSpc>
              <a:buNone/>
            </a:pPr>
            <a:r>
              <a:rPr lang="fr-FR" sz="1900" dirty="0">
                <a:solidFill>
                  <a:srgbClr val="DCD7E5"/>
                </a:solidFill>
                <a:latin typeface="Heebo" pitchFamily="34" charset="0"/>
                <a:cs typeface="Heebo" pitchFamily="34" charset="-120"/>
              </a:rPr>
              <a:t>Les commissions d'affiliation peuvent être très élevées, Les taux vont parfois jusqu’à 60%</a:t>
            </a:r>
            <a:endParaRPr lang="en-US" sz="1900" dirty="0">
              <a:solidFill>
                <a:srgbClr val="DCD7E5"/>
              </a:solidFill>
              <a:latin typeface="Heebo" pitchFamily="34" charset="0"/>
              <a:cs typeface="Heebo" pitchFamily="34" charset="-120"/>
            </a:endParaRPr>
          </a:p>
        </p:txBody>
      </p:sp>
      <p:sp>
        <p:nvSpPr>
          <p:cNvPr id="42" name="ZoneTexte 41">
            <a:extLst>
              <a:ext uri="{FF2B5EF4-FFF2-40B4-BE49-F238E27FC236}">
                <a16:creationId xmlns:a16="http://schemas.microsoft.com/office/drawing/2014/main" id="{F102943B-8496-30C5-F122-596EA16A9F1B}"/>
              </a:ext>
            </a:extLst>
          </p:cNvPr>
          <p:cNvSpPr txBox="1"/>
          <p:nvPr/>
        </p:nvSpPr>
        <p:spPr>
          <a:xfrm>
            <a:off x="257309" y="5956774"/>
            <a:ext cx="4501664" cy="1846659"/>
          </a:xfrm>
          <a:prstGeom prst="rect">
            <a:avLst/>
          </a:prstGeom>
          <a:noFill/>
        </p:spPr>
        <p:txBody>
          <a:bodyPr wrap="square">
            <a:spAutoFit/>
          </a:bodyPr>
          <a:lstStyle/>
          <a:p>
            <a:r>
              <a:rPr lang="fr-FR" sz="1900" dirty="0">
                <a:solidFill>
                  <a:srgbClr val="DCD7E5"/>
                </a:solidFill>
                <a:latin typeface="Heebo" pitchFamily="34" charset="0"/>
                <a:cs typeface="Heebo" pitchFamily="34" charset="-120"/>
              </a:rPr>
              <a:t>il peut générer des revenus passifs. Vous pouvez continuer à gagner des commissions sur les ventes générées par votre marketing, même lorsque vous ne travaillez plus, l’argent ne dépend pas de vous</a:t>
            </a:r>
            <a:endParaRPr lang="fr-BF" sz="1900" dirty="0">
              <a:solidFill>
                <a:srgbClr val="DCD7E5"/>
              </a:solidFill>
              <a:latin typeface="Heebo" pitchFamily="34" charset="0"/>
              <a:cs typeface="Heebo" pitchFamily="34" charset="-12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
        <p:nvSpPr>
          <p:cNvPr id="4" name="Text 1"/>
          <p:cNvSpPr/>
          <p:nvPr/>
        </p:nvSpPr>
        <p:spPr>
          <a:xfrm>
            <a:off x="1979679" y="82463"/>
            <a:ext cx="9665494" cy="694373"/>
          </a:xfrm>
          <a:prstGeom prst="rect">
            <a:avLst/>
          </a:prstGeom>
          <a:noFill/>
          <a:ln/>
        </p:spPr>
        <p:txBody>
          <a:bodyPr wrap="none" rtlCol="0" anchor="t"/>
          <a:lstStyle/>
          <a:p>
            <a:pPr marL="0" indent="0">
              <a:lnSpc>
                <a:spcPts val="5468"/>
              </a:lnSpc>
              <a:buNone/>
            </a:pPr>
            <a:r>
              <a:rPr lang="en-US" sz="4374" b="1" kern="0" spc="-35" dirty="0">
                <a:solidFill>
                  <a:srgbClr val="000000"/>
                </a:solidFill>
                <a:latin typeface="adonis-web" pitchFamily="34" charset="0"/>
                <a:ea typeface="adonis-web" pitchFamily="34" charset="-122"/>
                <a:cs typeface="adonis-web" pitchFamily="34" charset="-120"/>
              </a:rPr>
              <a:t>Choisir les bons programmes d'affiliation</a:t>
            </a:r>
            <a:endParaRPr lang="en-US" sz="4374" dirty="0"/>
          </a:p>
        </p:txBody>
      </p:sp>
      <p:sp>
        <p:nvSpPr>
          <p:cNvPr id="5" name="Shape 2"/>
          <p:cNvSpPr/>
          <p:nvPr/>
        </p:nvSpPr>
        <p:spPr>
          <a:xfrm>
            <a:off x="281583" y="982012"/>
            <a:ext cx="499943" cy="499943"/>
          </a:xfrm>
          <a:prstGeom prst="roundRect">
            <a:avLst>
              <a:gd name="adj" fmla="val 20000"/>
            </a:avLst>
          </a:prstGeom>
          <a:solidFill>
            <a:srgbClr val="F0D4F7"/>
          </a:solidFill>
          <a:ln w="7620">
            <a:solidFill>
              <a:srgbClr val="D6BADD"/>
            </a:solidFill>
            <a:prstDash val="solid"/>
          </a:ln>
        </p:spPr>
      </p:sp>
      <p:sp>
        <p:nvSpPr>
          <p:cNvPr id="6" name="Text 3"/>
          <p:cNvSpPr/>
          <p:nvPr/>
        </p:nvSpPr>
        <p:spPr>
          <a:xfrm>
            <a:off x="438923" y="1023683"/>
            <a:ext cx="185261" cy="416481"/>
          </a:xfrm>
          <a:prstGeom prst="rect">
            <a:avLst/>
          </a:prstGeom>
          <a:noFill/>
          <a:ln/>
        </p:spPr>
        <p:txBody>
          <a:bodyPr wrap="none" rtlCol="0" anchor="t"/>
          <a:lstStyle/>
          <a:p>
            <a:pPr marL="0" indent="0" algn="ctr">
              <a:lnSpc>
                <a:spcPts val="3281"/>
              </a:lnSpc>
              <a:buNone/>
            </a:pPr>
            <a:r>
              <a:rPr lang="en-US" sz="2624" b="1" kern="0" spc="-35" dirty="0">
                <a:solidFill>
                  <a:srgbClr val="272525"/>
                </a:solidFill>
                <a:latin typeface="adonis-web" pitchFamily="34" charset="0"/>
                <a:ea typeface="adonis-web" pitchFamily="34" charset="-122"/>
                <a:cs typeface="adonis-web" pitchFamily="34" charset="-120"/>
              </a:rPr>
              <a:t>1</a:t>
            </a:r>
            <a:endParaRPr lang="en-US" sz="2624" dirty="0"/>
          </a:p>
        </p:txBody>
      </p:sp>
      <p:sp>
        <p:nvSpPr>
          <p:cNvPr id="7" name="Text 4"/>
          <p:cNvSpPr/>
          <p:nvPr/>
        </p:nvSpPr>
        <p:spPr>
          <a:xfrm>
            <a:off x="1003697" y="1058331"/>
            <a:ext cx="2777490" cy="347186"/>
          </a:xfrm>
          <a:prstGeom prst="rect">
            <a:avLst/>
          </a:prstGeom>
          <a:noFill/>
          <a:ln/>
        </p:spPr>
        <p:txBody>
          <a:bodyPr wrap="none" rtlCol="0" anchor="t"/>
          <a:lstStyle/>
          <a:p>
            <a:pPr>
              <a:lnSpc>
                <a:spcPts val="2734"/>
              </a:lnSpc>
            </a:pPr>
            <a:r>
              <a:rPr lang="en-US" sz="2187" b="1" kern="0" spc="-35" dirty="0">
                <a:solidFill>
                  <a:srgbClr val="272525"/>
                </a:solidFill>
                <a:latin typeface="adonis-web" pitchFamily="34" charset="0"/>
                <a:ea typeface="adonis-web" pitchFamily="34" charset="-122"/>
                <a:cs typeface="adonis-web" pitchFamily="34" charset="-120"/>
              </a:rPr>
              <a:t>Pertinence des produits  &amp; </a:t>
            </a:r>
            <a:r>
              <a:rPr lang="fr-FR" sz="2187" b="1" kern="0" spc="-35" dirty="0">
                <a:solidFill>
                  <a:srgbClr val="272525"/>
                </a:solidFill>
                <a:latin typeface="adonis-web" pitchFamily="34" charset="0"/>
                <a:ea typeface="adonis-web" pitchFamily="34" charset="-122"/>
              </a:rPr>
              <a:t>Niche:</a:t>
            </a:r>
          </a:p>
          <a:p>
            <a:pPr marL="0" indent="0">
              <a:lnSpc>
                <a:spcPts val="2734"/>
              </a:lnSpc>
              <a:buNone/>
            </a:pPr>
            <a:endParaRPr lang="en-US" sz="2187" dirty="0"/>
          </a:p>
        </p:txBody>
      </p:sp>
      <p:sp>
        <p:nvSpPr>
          <p:cNvPr id="8" name="Text 5"/>
          <p:cNvSpPr/>
          <p:nvPr/>
        </p:nvSpPr>
        <p:spPr>
          <a:xfrm>
            <a:off x="781526" y="1479765"/>
            <a:ext cx="4355783" cy="710803"/>
          </a:xfrm>
          <a:prstGeom prst="rect">
            <a:avLst/>
          </a:prstGeom>
          <a:noFill/>
          <a:ln/>
        </p:spPr>
        <p:txBody>
          <a:bodyPr wrap="square" rtlCol="0" anchor="t"/>
          <a:lstStyle/>
          <a:p>
            <a:pPr marL="0" indent="0">
              <a:lnSpc>
                <a:spcPts val="2799"/>
              </a:lnSpc>
              <a:buNone/>
            </a:pPr>
            <a:r>
              <a:rPr lang="en-US" sz="1750" kern="0" spc="-35" dirty="0">
                <a:solidFill>
                  <a:srgbClr val="272525"/>
                </a:solidFill>
                <a:latin typeface="Source Sans Pro" pitchFamily="34" charset="0"/>
                <a:ea typeface="Source Sans Pro" pitchFamily="34" charset="-122"/>
                <a:cs typeface="Source Sans Pro" pitchFamily="34" charset="-120"/>
              </a:rPr>
              <a:t>Est-</a:t>
            </a:r>
            <a:r>
              <a:rPr lang="en-US" sz="1750" kern="0" spc="-35" dirty="0" err="1">
                <a:solidFill>
                  <a:srgbClr val="272525"/>
                </a:solidFill>
                <a:latin typeface="Source Sans Pro" pitchFamily="34" charset="0"/>
                <a:ea typeface="Source Sans Pro" pitchFamily="34" charset="-122"/>
                <a:cs typeface="Source Sans Pro" pitchFamily="34" charset="-120"/>
              </a:rPr>
              <a:t>ce</a:t>
            </a:r>
            <a:r>
              <a:rPr lang="en-US" sz="1750" kern="0" spc="-35" dirty="0">
                <a:solidFill>
                  <a:srgbClr val="272525"/>
                </a:solidFill>
                <a:latin typeface="Source Sans Pro" pitchFamily="34" charset="0"/>
                <a:ea typeface="Source Sans Pro" pitchFamily="34" charset="-122"/>
                <a:cs typeface="Source Sans Pro" pitchFamily="34" charset="-120"/>
              </a:rPr>
              <a:t> </a:t>
            </a:r>
            <a:r>
              <a:rPr lang="en-US" sz="1750" kern="0" spc="-35" dirty="0" err="1">
                <a:solidFill>
                  <a:srgbClr val="272525"/>
                </a:solidFill>
                <a:latin typeface="Source Sans Pro" pitchFamily="34" charset="0"/>
                <a:ea typeface="Source Sans Pro" pitchFamily="34" charset="-122"/>
                <a:cs typeface="Source Sans Pro" pitchFamily="34" charset="-120"/>
              </a:rPr>
              <a:t>ça</a:t>
            </a:r>
            <a:r>
              <a:rPr lang="en-US" sz="1750" kern="0" spc="-35" dirty="0">
                <a:solidFill>
                  <a:srgbClr val="272525"/>
                </a:solidFill>
                <a:latin typeface="Source Sans Pro" pitchFamily="34" charset="0"/>
                <a:ea typeface="Source Sans Pro" pitchFamily="34" charset="-122"/>
                <a:cs typeface="Source Sans Pro" pitchFamily="34" charset="-120"/>
              </a:rPr>
              <a:t> interesse le public</a:t>
            </a:r>
            <a:endParaRPr lang="en-US" sz="1750" dirty="0"/>
          </a:p>
        </p:txBody>
      </p:sp>
      <p:sp>
        <p:nvSpPr>
          <p:cNvPr id="9" name="Shape 6"/>
          <p:cNvSpPr/>
          <p:nvPr/>
        </p:nvSpPr>
        <p:spPr>
          <a:xfrm>
            <a:off x="5874088" y="919945"/>
            <a:ext cx="499943" cy="499943"/>
          </a:xfrm>
          <a:prstGeom prst="roundRect">
            <a:avLst>
              <a:gd name="adj" fmla="val 20000"/>
            </a:avLst>
          </a:prstGeom>
          <a:solidFill>
            <a:srgbClr val="F0D4F7"/>
          </a:solidFill>
          <a:ln w="7620">
            <a:solidFill>
              <a:srgbClr val="D6BADD"/>
            </a:solidFill>
            <a:prstDash val="solid"/>
          </a:ln>
        </p:spPr>
      </p:sp>
      <p:sp>
        <p:nvSpPr>
          <p:cNvPr id="10" name="Text 7"/>
          <p:cNvSpPr/>
          <p:nvPr/>
        </p:nvSpPr>
        <p:spPr>
          <a:xfrm>
            <a:off x="6031370" y="961617"/>
            <a:ext cx="185261" cy="416481"/>
          </a:xfrm>
          <a:prstGeom prst="rect">
            <a:avLst/>
          </a:prstGeom>
          <a:noFill/>
          <a:ln/>
        </p:spPr>
        <p:txBody>
          <a:bodyPr wrap="none" rtlCol="0" anchor="t"/>
          <a:lstStyle/>
          <a:p>
            <a:pPr marL="0" indent="0" algn="ctr">
              <a:lnSpc>
                <a:spcPts val="3281"/>
              </a:lnSpc>
              <a:buNone/>
            </a:pPr>
            <a:r>
              <a:rPr lang="en-US" sz="2624" b="1" kern="0" spc="-35" dirty="0">
                <a:solidFill>
                  <a:srgbClr val="272525"/>
                </a:solidFill>
                <a:latin typeface="adonis-web" pitchFamily="34" charset="0"/>
                <a:ea typeface="adonis-web" pitchFamily="34" charset="-122"/>
                <a:cs typeface="adonis-web" pitchFamily="34" charset="-120"/>
              </a:rPr>
              <a:t>2</a:t>
            </a:r>
            <a:endParaRPr lang="en-US" sz="2624" dirty="0"/>
          </a:p>
        </p:txBody>
      </p:sp>
      <p:sp>
        <p:nvSpPr>
          <p:cNvPr id="11" name="Text 8"/>
          <p:cNvSpPr/>
          <p:nvPr/>
        </p:nvSpPr>
        <p:spPr>
          <a:xfrm>
            <a:off x="6596202" y="996264"/>
            <a:ext cx="2834640" cy="347186"/>
          </a:xfrm>
          <a:prstGeom prst="rect">
            <a:avLst/>
          </a:prstGeom>
          <a:noFill/>
          <a:ln/>
        </p:spPr>
        <p:txBody>
          <a:bodyPr wrap="none" rtlCol="0" anchor="t"/>
          <a:lstStyle/>
          <a:p>
            <a:pPr marL="0" indent="0">
              <a:lnSpc>
                <a:spcPts val="2734"/>
              </a:lnSpc>
              <a:buNone/>
            </a:pPr>
            <a:r>
              <a:rPr lang="en-US" sz="2187" b="1" kern="0" spc="-35" dirty="0">
                <a:solidFill>
                  <a:srgbClr val="272525"/>
                </a:solidFill>
                <a:latin typeface="adonis-web" pitchFamily="34" charset="0"/>
                <a:ea typeface="adonis-web" pitchFamily="34" charset="-122"/>
                <a:cs typeface="adonis-web" pitchFamily="34" charset="-120"/>
              </a:rPr>
              <a:t>Commissions attractives</a:t>
            </a:r>
            <a:endParaRPr lang="en-US" sz="2187" dirty="0"/>
          </a:p>
        </p:txBody>
      </p:sp>
      <p:sp>
        <p:nvSpPr>
          <p:cNvPr id="12" name="Text 9"/>
          <p:cNvSpPr/>
          <p:nvPr/>
        </p:nvSpPr>
        <p:spPr>
          <a:xfrm>
            <a:off x="6596202" y="1476681"/>
            <a:ext cx="4133612" cy="710803"/>
          </a:xfrm>
          <a:prstGeom prst="rect">
            <a:avLst/>
          </a:prstGeom>
          <a:noFill/>
          <a:ln/>
        </p:spPr>
        <p:txBody>
          <a:bodyPr wrap="square" rtlCol="0" anchor="t"/>
          <a:lstStyle/>
          <a:p>
            <a:pPr marL="0" indent="0">
              <a:lnSpc>
                <a:spcPts val="2799"/>
              </a:lnSpc>
              <a:buNone/>
            </a:pPr>
            <a:r>
              <a:rPr lang="en-US" sz="1750" kern="0" spc="-35" dirty="0">
                <a:solidFill>
                  <a:srgbClr val="272525"/>
                </a:solidFill>
                <a:latin typeface="Source Sans Pro" pitchFamily="34" charset="0"/>
                <a:ea typeface="Source Sans Pro" pitchFamily="34" charset="-122"/>
                <a:cs typeface="Source Sans Pro" pitchFamily="34" charset="-120"/>
              </a:rPr>
              <a:t>Est –</a:t>
            </a:r>
            <a:r>
              <a:rPr lang="en-US" sz="1750" kern="0" spc="-35" dirty="0" err="1">
                <a:solidFill>
                  <a:srgbClr val="272525"/>
                </a:solidFill>
                <a:latin typeface="Source Sans Pro" pitchFamily="34" charset="0"/>
                <a:ea typeface="Source Sans Pro" pitchFamily="34" charset="-122"/>
                <a:cs typeface="Source Sans Pro" pitchFamily="34" charset="-120"/>
              </a:rPr>
              <a:t>ce</a:t>
            </a:r>
            <a:r>
              <a:rPr lang="en-US" sz="1750" kern="0" spc="-35" dirty="0">
                <a:solidFill>
                  <a:srgbClr val="272525"/>
                </a:solidFill>
                <a:latin typeface="Source Sans Pro" pitchFamily="34" charset="0"/>
                <a:ea typeface="Source Sans Pro" pitchFamily="34" charset="-122"/>
                <a:cs typeface="Source Sans Pro" pitchFamily="34" charset="-120"/>
              </a:rPr>
              <a:t> que les commissions  </a:t>
            </a:r>
            <a:r>
              <a:rPr lang="en-US" sz="1750" kern="0" spc="-35" dirty="0" err="1">
                <a:solidFill>
                  <a:srgbClr val="272525"/>
                </a:solidFill>
                <a:latin typeface="Source Sans Pro" pitchFamily="34" charset="0"/>
                <a:ea typeface="Source Sans Pro" pitchFamily="34" charset="-122"/>
                <a:cs typeface="Source Sans Pro" pitchFamily="34" charset="-120"/>
              </a:rPr>
              <a:t>sont</a:t>
            </a:r>
            <a:r>
              <a:rPr lang="en-US" sz="1750" kern="0" spc="-35" dirty="0">
                <a:solidFill>
                  <a:srgbClr val="272525"/>
                </a:solidFill>
                <a:latin typeface="Source Sans Pro" pitchFamily="34" charset="0"/>
                <a:ea typeface="Source Sans Pro" pitchFamily="34" charset="-122"/>
                <a:cs typeface="Source Sans Pro" pitchFamily="34" charset="-120"/>
              </a:rPr>
              <a:t> </a:t>
            </a:r>
            <a:r>
              <a:rPr lang="en-US" sz="1750" kern="0" spc="-35" dirty="0" err="1">
                <a:solidFill>
                  <a:srgbClr val="272525"/>
                </a:solidFill>
                <a:latin typeface="Source Sans Pro" pitchFamily="34" charset="0"/>
                <a:ea typeface="Source Sans Pro" pitchFamily="34" charset="-122"/>
                <a:cs typeface="Source Sans Pro" pitchFamily="34" charset="-120"/>
              </a:rPr>
              <a:t>interessantes</a:t>
            </a:r>
            <a:r>
              <a:rPr lang="en-US" sz="1750" kern="0" spc="-35" dirty="0">
                <a:solidFill>
                  <a:srgbClr val="272525"/>
                </a:solidFill>
                <a:latin typeface="Source Sans Pro" pitchFamily="34" charset="0"/>
                <a:ea typeface="Source Sans Pro" pitchFamily="34" charset="-122"/>
                <a:cs typeface="Source Sans Pro" pitchFamily="34" charset="-120"/>
              </a:rPr>
              <a:t>.</a:t>
            </a:r>
            <a:endParaRPr lang="en-US" sz="1750" dirty="0"/>
          </a:p>
        </p:txBody>
      </p:sp>
      <p:sp>
        <p:nvSpPr>
          <p:cNvPr id="13" name="Shape 10"/>
          <p:cNvSpPr/>
          <p:nvPr/>
        </p:nvSpPr>
        <p:spPr>
          <a:xfrm>
            <a:off x="10353980" y="882447"/>
            <a:ext cx="499943" cy="499943"/>
          </a:xfrm>
          <a:prstGeom prst="roundRect">
            <a:avLst>
              <a:gd name="adj" fmla="val 20000"/>
            </a:avLst>
          </a:prstGeom>
          <a:solidFill>
            <a:srgbClr val="F0D4F7"/>
          </a:solidFill>
          <a:ln w="7620">
            <a:solidFill>
              <a:srgbClr val="D6BADD"/>
            </a:solidFill>
            <a:prstDash val="solid"/>
          </a:ln>
        </p:spPr>
      </p:sp>
      <p:sp>
        <p:nvSpPr>
          <p:cNvPr id="14" name="Text 11"/>
          <p:cNvSpPr/>
          <p:nvPr/>
        </p:nvSpPr>
        <p:spPr>
          <a:xfrm>
            <a:off x="10511261" y="924119"/>
            <a:ext cx="185261" cy="416481"/>
          </a:xfrm>
          <a:prstGeom prst="rect">
            <a:avLst/>
          </a:prstGeom>
          <a:noFill/>
          <a:ln/>
        </p:spPr>
        <p:txBody>
          <a:bodyPr wrap="none" rtlCol="0" anchor="t"/>
          <a:lstStyle/>
          <a:p>
            <a:pPr marL="0" indent="0" algn="ctr">
              <a:lnSpc>
                <a:spcPts val="3281"/>
              </a:lnSpc>
              <a:buNone/>
            </a:pPr>
            <a:r>
              <a:rPr lang="en-US" sz="2624" b="1" kern="0" spc="-35" dirty="0">
                <a:solidFill>
                  <a:srgbClr val="272525"/>
                </a:solidFill>
                <a:latin typeface="adonis-web" pitchFamily="34" charset="0"/>
                <a:ea typeface="adonis-web" pitchFamily="34" charset="-122"/>
                <a:cs typeface="adonis-web" pitchFamily="34" charset="-120"/>
              </a:rPr>
              <a:t>3</a:t>
            </a:r>
            <a:endParaRPr lang="en-US" sz="2624" dirty="0"/>
          </a:p>
        </p:txBody>
      </p:sp>
      <p:sp>
        <p:nvSpPr>
          <p:cNvPr id="15" name="Text 12"/>
          <p:cNvSpPr/>
          <p:nvPr/>
        </p:nvSpPr>
        <p:spPr>
          <a:xfrm>
            <a:off x="11076094" y="958766"/>
            <a:ext cx="2821305" cy="347186"/>
          </a:xfrm>
          <a:prstGeom prst="rect">
            <a:avLst/>
          </a:prstGeom>
          <a:noFill/>
          <a:ln/>
        </p:spPr>
        <p:txBody>
          <a:bodyPr wrap="none" rtlCol="0" anchor="t"/>
          <a:lstStyle/>
          <a:p>
            <a:pPr marL="0" indent="0">
              <a:lnSpc>
                <a:spcPts val="2734"/>
              </a:lnSpc>
              <a:buNone/>
            </a:pPr>
            <a:r>
              <a:rPr lang="en-US" sz="2187" b="1" kern="0" spc="-35" dirty="0">
                <a:solidFill>
                  <a:srgbClr val="272525"/>
                </a:solidFill>
                <a:latin typeface="adonis-web" pitchFamily="34" charset="0"/>
                <a:ea typeface="adonis-web" pitchFamily="34" charset="-122"/>
                <a:cs typeface="adonis-web" pitchFamily="34" charset="-120"/>
              </a:rPr>
              <a:t>Réputation de la marque</a:t>
            </a:r>
            <a:endParaRPr lang="en-US" sz="2187" dirty="0"/>
          </a:p>
        </p:txBody>
      </p:sp>
      <p:sp>
        <p:nvSpPr>
          <p:cNvPr id="16" name="Text 13"/>
          <p:cNvSpPr/>
          <p:nvPr/>
        </p:nvSpPr>
        <p:spPr>
          <a:xfrm>
            <a:off x="11051479" y="1231922"/>
            <a:ext cx="3139998" cy="720417"/>
          </a:xfrm>
          <a:prstGeom prst="rect">
            <a:avLst/>
          </a:prstGeom>
          <a:noFill/>
          <a:ln/>
        </p:spPr>
        <p:txBody>
          <a:bodyPr wrap="none" rtlCol="0" anchor="t"/>
          <a:lstStyle/>
          <a:p>
            <a:pPr marL="0" indent="0">
              <a:lnSpc>
                <a:spcPts val="2799"/>
              </a:lnSpc>
              <a:buNone/>
            </a:pPr>
            <a:r>
              <a:rPr lang="en-US" sz="1750" kern="0" spc="-35" dirty="0">
                <a:solidFill>
                  <a:srgbClr val="272525"/>
                </a:solidFill>
                <a:latin typeface="Source Sans Pro" pitchFamily="34" charset="0"/>
                <a:ea typeface="Source Sans Pro" pitchFamily="34" charset="-122"/>
                <a:cs typeface="Source Sans Pro" pitchFamily="34" charset="-120"/>
              </a:rPr>
              <a:t>Est –que l’entreprise </a:t>
            </a:r>
            <a:r>
              <a:rPr lang="en-US" sz="1750" kern="0" spc="-35" dirty="0" err="1">
                <a:solidFill>
                  <a:srgbClr val="272525"/>
                </a:solidFill>
                <a:latin typeface="Source Sans Pro" pitchFamily="34" charset="0"/>
                <a:ea typeface="Source Sans Pro" pitchFamily="34" charset="-122"/>
                <a:cs typeface="Source Sans Pro" pitchFamily="34" charset="-120"/>
              </a:rPr>
              <a:t>existe</a:t>
            </a:r>
            <a:r>
              <a:rPr lang="en-US" sz="1750" kern="0" spc="-35" dirty="0">
                <a:solidFill>
                  <a:srgbClr val="272525"/>
                </a:solidFill>
                <a:latin typeface="Source Sans Pro" pitchFamily="34" charset="0"/>
                <a:ea typeface="Source Sans Pro" pitchFamily="34" charset="-122"/>
                <a:cs typeface="Source Sans Pro" pitchFamily="34" charset="-120"/>
              </a:rPr>
              <a:t>?</a:t>
            </a:r>
            <a:endParaRPr lang="en-US" sz="1750" dirty="0"/>
          </a:p>
        </p:txBody>
      </p:sp>
      <p:sp>
        <p:nvSpPr>
          <p:cNvPr id="17" name="Shape 14"/>
          <p:cNvSpPr/>
          <p:nvPr/>
        </p:nvSpPr>
        <p:spPr>
          <a:xfrm>
            <a:off x="281583" y="2899327"/>
            <a:ext cx="499943" cy="499943"/>
          </a:xfrm>
          <a:prstGeom prst="roundRect">
            <a:avLst>
              <a:gd name="adj" fmla="val 20000"/>
            </a:avLst>
          </a:prstGeom>
          <a:solidFill>
            <a:srgbClr val="F0D4F7"/>
          </a:solidFill>
          <a:ln w="7620">
            <a:solidFill>
              <a:srgbClr val="D6BADD"/>
            </a:solidFill>
            <a:prstDash val="solid"/>
          </a:ln>
        </p:spPr>
      </p:sp>
      <p:sp>
        <p:nvSpPr>
          <p:cNvPr id="18" name="Text 15"/>
          <p:cNvSpPr/>
          <p:nvPr/>
        </p:nvSpPr>
        <p:spPr>
          <a:xfrm>
            <a:off x="438865" y="2940999"/>
            <a:ext cx="185261" cy="416481"/>
          </a:xfrm>
          <a:prstGeom prst="rect">
            <a:avLst/>
          </a:prstGeom>
          <a:noFill/>
          <a:ln/>
        </p:spPr>
        <p:txBody>
          <a:bodyPr wrap="none" rtlCol="0" anchor="t"/>
          <a:lstStyle/>
          <a:p>
            <a:pPr marL="0" indent="0" algn="ctr">
              <a:lnSpc>
                <a:spcPts val="3281"/>
              </a:lnSpc>
              <a:buNone/>
            </a:pPr>
            <a:r>
              <a:rPr lang="en-US" sz="2624" b="1" kern="0" spc="-35" dirty="0">
                <a:solidFill>
                  <a:srgbClr val="272525"/>
                </a:solidFill>
                <a:latin typeface="adonis-web" pitchFamily="34" charset="0"/>
                <a:ea typeface="adonis-web" pitchFamily="34" charset="-122"/>
                <a:cs typeface="adonis-web" pitchFamily="34" charset="-120"/>
              </a:rPr>
              <a:t>4</a:t>
            </a:r>
            <a:endParaRPr lang="en-US" sz="2624" dirty="0"/>
          </a:p>
        </p:txBody>
      </p:sp>
      <p:sp>
        <p:nvSpPr>
          <p:cNvPr id="19" name="Text 16"/>
          <p:cNvSpPr/>
          <p:nvPr/>
        </p:nvSpPr>
        <p:spPr>
          <a:xfrm>
            <a:off x="1003697" y="2975646"/>
            <a:ext cx="2777490" cy="347186"/>
          </a:xfrm>
          <a:prstGeom prst="rect">
            <a:avLst/>
          </a:prstGeom>
          <a:noFill/>
          <a:ln/>
        </p:spPr>
        <p:txBody>
          <a:bodyPr wrap="none" rtlCol="0" anchor="t"/>
          <a:lstStyle/>
          <a:p>
            <a:r>
              <a:rPr lang="fr-FR" sz="2187" b="1" kern="0" spc="-35" dirty="0">
                <a:solidFill>
                  <a:srgbClr val="272525"/>
                </a:solidFill>
                <a:latin typeface="adonis-web" pitchFamily="34" charset="0"/>
                <a:ea typeface="adonis-web" pitchFamily="34" charset="-122"/>
              </a:rPr>
              <a:t>Public cible:</a:t>
            </a:r>
          </a:p>
        </p:txBody>
      </p:sp>
      <p:sp>
        <p:nvSpPr>
          <p:cNvPr id="20" name="Text 17"/>
          <p:cNvSpPr/>
          <p:nvPr/>
        </p:nvSpPr>
        <p:spPr>
          <a:xfrm>
            <a:off x="598448" y="3364017"/>
            <a:ext cx="4133612" cy="1066205"/>
          </a:xfrm>
          <a:prstGeom prst="rect">
            <a:avLst/>
          </a:prstGeom>
          <a:noFill/>
          <a:ln/>
        </p:spPr>
        <p:txBody>
          <a:bodyPr wrap="square" rtlCol="0" anchor="t"/>
          <a:lstStyle/>
          <a:p>
            <a:pPr marL="0" indent="0">
              <a:lnSpc>
                <a:spcPts val="2799"/>
              </a:lnSpc>
              <a:buNone/>
            </a:pPr>
            <a:r>
              <a:rPr lang="en-US" sz="1750" kern="0" spc="-35" dirty="0">
                <a:solidFill>
                  <a:srgbClr val="272525"/>
                </a:solidFill>
                <a:latin typeface="Source Sans Pro" pitchFamily="34" charset="0"/>
                <a:ea typeface="Source Sans Pro" pitchFamily="34" charset="-122"/>
                <a:cs typeface="Source Sans Pro" pitchFamily="34" charset="-120"/>
              </a:rPr>
              <a:t>Qui peut-etre </a:t>
            </a:r>
            <a:r>
              <a:rPr lang="en-US" sz="1750" kern="0" spc="-35" dirty="0" err="1">
                <a:solidFill>
                  <a:srgbClr val="272525"/>
                </a:solidFill>
                <a:latin typeface="Source Sans Pro" pitchFamily="34" charset="0"/>
                <a:ea typeface="Source Sans Pro" pitchFamily="34" charset="-122"/>
                <a:cs typeface="Source Sans Pro" pitchFamily="34" charset="-120"/>
              </a:rPr>
              <a:t>intéresser</a:t>
            </a:r>
            <a:r>
              <a:rPr lang="en-US" sz="1750" kern="0" spc="-35" dirty="0">
                <a:solidFill>
                  <a:srgbClr val="272525"/>
                </a:solidFill>
                <a:latin typeface="Source Sans Pro" pitchFamily="34" charset="0"/>
                <a:ea typeface="Source Sans Pro" pitchFamily="34" charset="-122"/>
                <a:cs typeface="Source Sans Pro" pitchFamily="34" charset="-120"/>
              </a:rPr>
              <a:t> par </a:t>
            </a:r>
            <a:r>
              <a:rPr lang="en-US" sz="1750" kern="0" spc="-35" dirty="0" err="1">
                <a:solidFill>
                  <a:srgbClr val="272525"/>
                </a:solidFill>
                <a:latin typeface="Source Sans Pro" pitchFamily="34" charset="0"/>
                <a:ea typeface="Source Sans Pro" pitchFamily="34" charset="-122"/>
                <a:cs typeface="Source Sans Pro" pitchFamily="34" charset="-120"/>
              </a:rPr>
              <a:t>ces</a:t>
            </a:r>
            <a:r>
              <a:rPr lang="en-US" sz="1750" kern="0" spc="-35" dirty="0">
                <a:solidFill>
                  <a:srgbClr val="272525"/>
                </a:solidFill>
                <a:latin typeface="Source Sans Pro" pitchFamily="34" charset="0"/>
                <a:ea typeface="Source Sans Pro" pitchFamily="34" charset="-122"/>
                <a:cs typeface="Source Sans Pro" pitchFamily="34" charset="-120"/>
              </a:rPr>
              <a:t> produits</a:t>
            </a:r>
            <a:endParaRPr lang="en-US" sz="1750" dirty="0"/>
          </a:p>
        </p:txBody>
      </p:sp>
      <p:sp>
        <p:nvSpPr>
          <p:cNvPr id="24" name="Shape 14">
            <a:extLst>
              <a:ext uri="{FF2B5EF4-FFF2-40B4-BE49-F238E27FC236}">
                <a16:creationId xmlns:a16="http://schemas.microsoft.com/office/drawing/2014/main" id="{71CF01A5-D965-FDCE-D18C-9FBE522ED67B}"/>
              </a:ext>
            </a:extLst>
          </p:cNvPr>
          <p:cNvSpPr/>
          <p:nvPr/>
        </p:nvSpPr>
        <p:spPr>
          <a:xfrm>
            <a:off x="5840796" y="2800744"/>
            <a:ext cx="499943" cy="499943"/>
          </a:xfrm>
          <a:prstGeom prst="roundRect">
            <a:avLst>
              <a:gd name="adj" fmla="val 20000"/>
            </a:avLst>
          </a:prstGeom>
          <a:solidFill>
            <a:srgbClr val="F0D4F7"/>
          </a:solidFill>
          <a:ln w="7620">
            <a:solidFill>
              <a:srgbClr val="D6BADD"/>
            </a:solidFill>
            <a:prstDash val="solid"/>
          </a:ln>
        </p:spPr>
      </p:sp>
      <p:sp>
        <p:nvSpPr>
          <p:cNvPr id="25" name="Text 15">
            <a:extLst>
              <a:ext uri="{FF2B5EF4-FFF2-40B4-BE49-F238E27FC236}">
                <a16:creationId xmlns:a16="http://schemas.microsoft.com/office/drawing/2014/main" id="{C1902430-D7A1-8F10-0E41-2737A0DA1504}"/>
              </a:ext>
            </a:extLst>
          </p:cNvPr>
          <p:cNvSpPr/>
          <p:nvPr/>
        </p:nvSpPr>
        <p:spPr>
          <a:xfrm>
            <a:off x="5998078" y="2842416"/>
            <a:ext cx="185261" cy="416481"/>
          </a:xfrm>
          <a:prstGeom prst="rect">
            <a:avLst/>
          </a:prstGeom>
          <a:noFill/>
          <a:ln/>
        </p:spPr>
        <p:txBody>
          <a:bodyPr wrap="none" rtlCol="0" anchor="t"/>
          <a:lstStyle/>
          <a:p>
            <a:pPr marL="0" indent="0" algn="ctr">
              <a:lnSpc>
                <a:spcPts val="3281"/>
              </a:lnSpc>
              <a:buNone/>
            </a:pPr>
            <a:r>
              <a:rPr lang="en-US" sz="2624" b="1" kern="0" spc="-35" dirty="0">
                <a:solidFill>
                  <a:srgbClr val="272525"/>
                </a:solidFill>
                <a:latin typeface="adonis-web" pitchFamily="34" charset="0"/>
                <a:ea typeface="adonis-web" pitchFamily="34" charset="-122"/>
              </a:rPr>
              <a:t>5</a:t>
            </a:r>
            <a:endParaRPr lang="en-US" sz="2624" dirty="0"/>
          </a:p>
        </p:txBody>
      </p:sp>
      <p:sp>
        <p:nvSpPr>
          <p:cNvPr id="26" name="Text 16">
            <a:extLst>
              <a:ext uri="{FF2B5EF4-FFF2-40B4-BE49-F238E27FC236}">
                <a16:creationId xmlns:a16="http://schemas.microsoft.com/office/drawing/2014/main" id="{9462E082-0A42-BDC5-74C4-267147FCC2F5}"/>
              </a:ext>
            </a:extLst>
          </p:cNvPr>
          <p:cNvSpPr/>
          <p:nvPr/>
        </p:nvSpPr>
        <p:spPr>
          <a:xfrm>
            <a:off x="6562910" y="2877063"/>
            <a:ext cx="2777490" cy="347186"/>
          </a:xfrm>
          <a:prstGeom prst="rect">
            <a:avLst/>
          </a:prstGeom>
          <a:noFill/>
          <a:ln/>
        </p:spPr>
        <p:txBody>
          <a:bodyPr wrap="none" rtlCol="0" anchor="t"/>
          <a:lstStyle/>
          <a:p>
            <a:r>
              <a:rPr lang="fr-FR" sz="2187" b="1" kern="0" spc="-35" dirty="0">
                <a:solidFill>
                  <a:srgbClr val="272525"/>
                </a:solidFill>
                <a:latin typeface="adonis-web" pitchFamily="34" charset="0"/>
                <a:ea typeface="adonis-web" pitchFamily="34" charset="-122"/>
              </a:rPr>
              <a:t>Matériaux de marketing:</a:t>
            </a:r>
          </a:p>
        </p:txBody>
      </p:sp>
      <p:sp>
        <p:nvSpPr>
          <p:cNvPr id="27" name="Text 17">
            <a:extLst>
              <a:ext uri="{FF2B5EF4-FFF2-40B4-BE49-F238E27FC236}">
                <a16:creationId xmlns:a16="http://schemas.microsoft.com/office/drawing/2014/main" id="{0A4681C2-6FA7-0EBF-4A0E-3B00E8B24F10}"/>
              </a:ext>
            </a:extLst>
          </p:cNvPr>
          <p:cNvSpPr/>
          <p:nvPr/>
        </p:nvSpPr>
        <p:spPr>
          <a:xfrm>
            <a:off x="6562910" y="3357480"/>
            <a:ext cx="4133612" cy="1066205"/>
          </a:xfrm>
          <a:prstGeom prst="rect">
            <a:avLst/>
          </a:prstGeom>
          <a:noFill/>
          <a:ln/>
        </p:spPr>
        <p:txBody>
          <a:bodyPr wrap="square" rtlCol="0" anchor="t"/>
          <a:lstStyle/>
          <a:p>
            <a:pPr marL="0" indent="0">
              <a:lnSpc>
                <a:spcPts val="2799"/>
              </a:lnSpc>
              <a:buNone/>
            </a:pPr>
            <a:r>
              <a:rPr lang="en-US" sz="1750" kern="0" spc="-35" dirty="0">
                <a:solidFill>
                  <a:srgbClr val="272525"/>
                </a:solidFill>
                <a:latin typeface="Source Sans Pro" pitchFamily="34" charset="0"/>
                <a:ea typeface="Source Sans Pro" pitchFamily="34" charset="-122"/>
                <a:cs typeface="Source Sans Pro" pitchFamily="34" charset="-120"/>
              </a:rPr>
              <a:t>Est </a:t>
            </a:r>
            <a:r>
              <a:rPr lang="en-US" sz="1750" kern="0" spc="-35" dirty="0" err="1">
                <a:solidFill>
                  <a:srgbClr val="272525"/>
                </a:solidFill>
                <a:latin typeface="Source Sans Pro" pitchFamily="34" charset="0"/>
                <a:ea typeface="Source Sans Pro" pitchFamily="34" charset="-122"/>
                <a:cs typeface="Source Sans Pro" pitchFamily="34" charset="-120"/>
              </a:rPr>
              <a:t>ce</a:t>
            </a:r>
            <a:r>
              <a:rPr lang="en-US" sz="1750" kern="0" spc="-35" dirty="0">
                <a:solidFill>
                  <a:srgbClr val="272525"/>
                </a:solidFill>
                <a:latin typeface="Source Sans Pro" pitchFamily="34" charset="0"/>
                <a:ea typeface="Source Sans Pro" pitchFamily="34" charset="-122"/>
                <a:cs typeface="Source Sans Pro" pitchFamily="34" charset="-120"/>
              </a:rPr>
              <a:t> que </a:t>
            </a:r>
            <a:r>
              <a:rPr lang="fr-FR" sz="1600" dirty="0"/>
              <a:t>programme propose des supports marketing ?</a:t>
            </a:r>
            <a:endParaRPr lang="en-US" sz="1750" dirty="0"/>
          </a:p>
        </p:txBody>
      </p:sp>
      <p:sp>
        <p:nvSpPr>
          <p:cNvPr id="28" name="Shape 14">
            <a:extLst>
              <a:ext uri="{FF2B5EF4-FFF2-40B4-BE49-F238E27FC236}">
                <a16:creationId xmlns:a16="http://schemas.microsoft.com/office/drawing/2014/main" id="{C2FD1B6D-3246-015C-E057-32D418DD50DA}"/>
              </a:ext>
            </a:extLst>
          </p:cNvPr>
          <p:cNvSpPr/>
          <p:nvPr/>
        </p:nvSpPr>
        <p:spPr>
          <a:xfrm>
            <a:off x="10443422" y="2636308"/>
            <a:ext cx="499943" cy="499943"/>
          </a:xfrm>
          <a:prstGeom prst="roundRect">
            <a:avLst>
              <a:gd name="adj" fmla="val 20000"/>
            </a:avLst>
          </a:prstGeom>
          <a:solidFill>
            <a:srgbClr val="F0D4F7"/>
          </a:solidFill>
          <a:ln w="7620">
            <a:solidFill>
              <a:srgbClr val="D6BADD"/>
            </a:solidFill>
            <a:prstDash val="solid"/>
          </a:ln>
        </p:spPr>
      </p:sp>
      <p:sp>
        <p:nvSpPr>
          <p:cNvPr id="29" name="Text 15">
            <a:extLst>
              <a:ext uri="{FF2B5EF4-FFF2-40B4-BE49-F238E27FC236}">
                <a16:creationId xmlns:a16="http://schemas.microsoft.com/office/drawing/2014/main" id="{6E62A19F-0846-B3FA-4B79-C20342C1EFAE}"/>
              </a:ext>
            </a:extLst>
          </p:cNvPr>
          <p:cNvSpPr/>
          <p:nvPr/>
        </p:nvSpPr>
        <p:spPr>
          <a:xfrm>
            <a:off x="10600704" y="2677980"/>
            <a:ext cx="185261" cy="416481"/>
          </a:xfrm>
          <a:prstGeom prst="rect">
            <a:avLst/>
          </a:prstGeom>
          <a:noFill/>
          <a:ln/>
        </p:spPr>
        <p:txBody>
          <a:bodyPr wrap="none" rtlCol="0" anchor="t"/>
          <a:lstStyle/>
          <a:p>
            <a:pPr marL="0" indent="0" algn="ctr">
              <a:lnSpc>
                <a:spcPts val="3281"/>
              </a:lnSpc>
              <a:buNone/>
            </a:pPr>
            <a:r>
              <a:rPr lang="en-US" sz="2624" b="1" kern="0" spc="-35" dirty="0">
                <a:solidFill>
                  <a:srgbClr val="272525"/>
                </a:solidFill>
                <a:latin typeface="adonis-web" pitchFamily="34" charset="0"/>
                <a:ea typeface="adonis-web" pitchFamily="34" charset="-122"/>
              </a:rPr>
              <a:t>6</a:t>
            </a:r>
            <a:endParaRPr lang="en-US" sz="2624" dirty="0"/>
          </a:p>
        </p:txBody>
      </p:sp>
      <p:sp>
        <p:nvSpPr>
          <p:cNvPr id="30" name="Text 16">
            <a:extLst>
              <a:ext uri="{FF2B5EF4-FFF2-40B4-BE49-F238E27FC236}">
                <a16:creationId xmlns:a16="http://schemas.microsoft.com/office/drawing/2014/main" id="{C2DD8FF5-43BE-D1D8-9BA1-B43587777F5B}"/>
              </a:ext>
            </a:extLst>
          </p:cNvPr>
          <p:cNvSpPr/>
          <p:nvPr/>
        </p:nvSpPr>
        <p:spPr>
          <a:xfrm>
            <a:off x="11165536" y="2712627"/>
            <a:ext cx="2777490" cy="347186"/>
          </a:xfrm>
          <a:prstGeom prst="rect">
            <a:avLst/>
          </a:prstGeom>
          <a:noFill/>
          <a:ln/>
        </p:spPr>
        <p:txBody>
          <a:bodyPr wrap="none" rtlCol="0" anchor="t"/>
          <a:lstStyle/>
          <a:p>
            <a:pPr marL="0" indent="0">
              <a:lnSpc>
                <a:spcPts val="2734"/>
              </a:lnSpc>
              <a:buNone/>
            </a:pPr>
            <a:r>
              <a:rPr lang="en-US" sz="2187" b="1" kern="0" spc="-35" dirty="0">
                <a:solidFill>
                  <a:srgbClr val="272525"/>
                </a:solidFill>
                <a:latin typeface="adonis-web" pitchFamily="34" charset="0"/>
                <a:ea typeface="adonis-web" pitchFamily="34" charset="-122"/>
                <a:cs typeface="adonis-web" pitchFamily="34" charset="-120"/>
              </a:rPr>
              <a:t>Suivi des performances</a:t>
            </a:r>
            <a:endParaRPr lang="en-US" sz="2187" dirty="0"/>
          </a:p>
        </p:txBody>
      </p:sp>
      <p:sp>
        <p:nvSpPr>
          <p:cNvPr id="31" name="Text 17">
            <a:extLst>
              <a:ext uri="{FF2B5EF4-FFF2-40B4-BE49-F238E27FC236}">
                <a16:creationId xmlns:a16="http://schemas.microsoft.com/office/drawing/2014/main" id="{6B8B1003-6D06-3345-290A-7308459151C3}"/>
              </a:ext>
            </a:extLst>
          </p:cNvPr>
          <p:cNvSpPr/>
          <p:nvPr/>
        </p:nvSpPr>
        <p:spPr>
          <a:xfrm>
            <a:off x="11165536" y="3193044"/>
            <a:ext cx="3373424" cy="1066205"/>
          </a:xfrm>
          <a:prstGeom prst="rect">
            <a:avLst/>
          </a:prstGeom>
          <a:noFill/>
          <a:ln/>
        </p:spPr>
        <p:txBody>
          <a:bodyPr wrap="square" rtlCol="0" anchor="t"/>
          <a:lstStyle/>
          <a:p>
            <a:pPr marL="0" indent="0">
              <a:lnSpc>
                <a:spcPts val="2799"/>
              </a:lnSpc>
              <a:buNone/>
            </a:pPr>
            <a:r>
              <a:rPr lang="fr-FR" sz="1600" dirty="0"/>
              <a:t>Est-ce que le programme propose des outils de suivi et de rapports</a:t>
            </a:r>
            <a:endParaRPr lang="en-US" sz="1750" dirty="0"/>
          </a:p>
        </p:txBody>
      </p:sp>
      <p:sp>
        <p:nvSpPr>
          <p:cNvPr id="32" name="Text 3">
            <a:extLst>
              <a:ext uri="{FF2B5EF4-FFF2-40B4-BE49-F238E27FC236}">
                <a16:creationId xmlns:a16="http://schemas.microsoft.com/office/drawing/2014/main" id="{F191B74B-7103-10AE-0E4F-A078FDE405EE}"/>
              </a:ext>
            </a:extLst>
          </p:cNvPr>
          <p:cNvSpPr/>
          <p:nvPr/>
        </p:nvSpPr>
        <p:spPr>
          <a:xfrm>
            <a:off x="3424879" y="4427853"/>
            <a:ext cx="4831833" cy="622349"/>
          </a:xfrm>
          <a:prstGeom prst="rect">
            <a:avLst/>
          </a:prstGeom>
          <a:noFill/>
          <a:ln/>
        </p:spPr>
        <p:txBody>
          <a:bodyPr wrap="none" rtlCol="0" anchor="t"/>
          <a:lstStyle/>
          <a:p>
            <a:pPr marL="0" indent="0" algn="ctr">
              <a:lnSpc>
                <a:spcPts val="3281"/>
              </a:lnSpc>
              <a:buNone/>
            </a:pPr>
            <a:r>
              <a:rPr lang="en-US" sz="2624" b="1" kern="0" spc="-35" dirty="0">
                <a:solidFill>
                  <a:srgbClr val="272525"/>
                </a:solidFill>
                <a:latin typeface="adonis-web" pitchFamily="34" charset="0"/>
                <a:ea typeface="adonis-web" pitchFamily="34" charset="-122"/>
                <a:cs typeface="adonis-web" pitchFamily="34" charset="-120"/>
              </a:rPr>
              <a:t>1. Tous le monde </a:t>
            </a:r>
            <a:r>
              <a:rPr lang="en-US" sz="2624" b="1" kern="0" spc="-35" dirty="0" err="1">
                <a:solidFill>
                  <a:srgbClr val="272525"/>
                </a:solidFill>
                <a:latin typeface="adonis-web" pitchFamily="34" charset="0"/>
                <a:ea typeface="adonis-web" pitchFamily="34" charset="-122"/>
                <a:cs typeface="adonis-web" pitchFamily="34" charset="-120"/>
              </a:rPr>
              <a:t>est</a:t>
            </a:r>
            <a:r>
              <a:rPr lang="en-US" sz="2624" b="1" kern="0" spc="-35" dirty="0">
                <a:solidFill>
                  <a:srgbClr val="272525"/>
                </a:solidFill>
                <a:latin typeface="adonis-web" pitchFamily="34" charset="0"/>
                <a:ea typeface="adonis-web" pitchFamily="34" charset="-122"/>
                <a:cs typeface="adonis-web" pitchFamily="34" charset="-120"/>
              </a:rPr>
              <a:t> interessé par la formation</a:t>
            </a:r>
            <a:endParaRPr lang="en-US" sz="2624" dirty="0"/>
          </a:p>
        </p:txBody>
      </p:sp>
      <p:sp>
        <p:nvSpPr>
          <p:cNvPr id="33" name="Text 1">
            <a:extLst>
              <a:ext uri="{FF2B5EF4-FFF2-40B4-BE49-F238E27FC236}">
                <a16:creationId xmlns:a16="http://schemas.microsoft.com/office/drawing/2014/main" id="{47E808F2-E64A-30F5-090C-6341BC4B17C7}"/>
              </a:ext>
            </a:extLst>
          </p:cNvPr>
          <p:cNvSpPr/>
          <p:nvPr/>
        </p:nvSpPr>
        <p:spPr>
          <a:xfrm>
            <a:off x="0" y="4193054"/>
            <a:ext cx="2926080" cy="694373"/>
          </a:xfrm>
          <a:prstGeom prst="rect">
            <a:avLst/>
          </a:prstGeom>
          <a:noFill/>
          <a:ln/>
        </p:spPr>
        <p:txBody>
          <a:bodyPr wrap="none" rtlCol="0" anchor="t"/>
          <a:lstStyle/>
          <a:p>
            <a:pPr marL="0" indent="0">
              <a:lnSpc>
                <a:spcPts val="5468"/>
              </a:lnSpc>
              <a:buNone/>
            </a:pPr>
            <a:r>
              <a:rPr lang="en-US" sz="4374" b="1" kern="0" spc="-35" dirty="0">
                <a:solidFill>
                  <a:srgbClr val="000000"/>
                </a:solidFill>
                <a:latin typeface="adonis-web" pitchFamily="34" charset="0"/>
                <a:ea typeface="adonis-web" pitchFamily="34" charset="-122"/>
                <a:cs typeface="adonis-web" pitchFamily="34" charset="-120"/>
              </a:rPr>
              <a:t>Reponses</a:t>
            </a:r>
            <a:endParaRPr lang="en-US" sz="4374" dirty="0"/>
          </a:p>
        </p:txBody>
      </p:sp>
      <p:sp>
        <p:nvSpPr>
          <p:cNvPr id="34" name="Text 3">
            <a:extLst>
              <a:ext uri="{FF2B5EF4-FFF2-40B4-BE49-F238E27FC236}">
                <a16:creationId xmlns:a16="http://schemas.microsoft.com/office/drawing/2014/main" id="{2B8172FA-937B-B903-554F-C2736626558D}"/>
              </a:ext>
            </a:extLst>
          </p:cNvPr>
          <p:cNvSpPr/>
          <p:nvPr/>
        </p:nvSpPr>
        <p:spPr>
          <a:xfrm>
            <a:off x="5897981" y="4958894"/>
            <a:ext cx="4831833" cy="622349"/>
          </a:xfrm>
          <a:prstGeom prst="rect">
            <a:avLst/>
          </a:prstGeom>
          <a:noFill/>
          <a:ln/>
        </p:spPr>
        <p:txBody>
          <a:bodyPr wrap="none" rtlCol="0" anchor="t"/>
          <a:lstStyle/>
          <a:p>
            <a:pPr marL="0" indent="0" algn="ctr">
              <a:lnSpc>
                <a:spcPts val="3281"/>
              </a:lnSpc>
              <a:buNone/>
            </a:pPr>
            <a:r>
              <a:rPr lang="en-US" sz="2624" b="1" kern="0" spc="-35" dirty="0">
                <a:solidFill>
                  <a:srgbClr val="272525"/>
                </a:solidFill>
                <a:latin typeface="adonis-web" pitchFamily="34" charset="0"/>
                <a:ea typeface="adonis-web" pitchFamily="34" charset="-122"/>
                <a:cs typeface="adonis-web" pitchFamily="34" charset="-120"/>
              </a:rPr>
              <a:t>2. </a:t>
            </a:r>
            <a:r>
              <a:rPr lang="en-US" sz="2624" b="1" kern="0" spc="-35" dirty="0" err="1">
                <a:solidFill>
                  <a:srgbClr val="272525"/>
                </a:solidFill>
                <a:latin typeface="adonis-web" pitchFamily="34" charset="0"/>
                <a:ea typeface="adonis-web" pitchFamily="34" charset="-122"/>
                <a:cs typeface="adonis-web" pitchFamily="34" charset="-120"/>
              </a:rPr>
              <a:t>Vous</a:t>
            </a:r>
            <a:r>
              <a:rPr lang="en-US" sz="2624" b="1" kern="0" spc="-35" dirty="0">
                <a:solidFill>
                  <a:srgbClr val="272525"/>
                </a:solidFill>
                <a:latin typeface="adonis-web" pitchFamily="34" charset="0"/>
                <a:ea typeface="adonis-web" pitchFamily="34" charset="-122"/>
                <a:cs typeface="adonis-web" pitchFamily="34" charset="-120"/>
              </a:rPr>
              <a:t> </a:t>
            </a:r>
            <a:r>
              <a:rPr lang="en-US" sz="2624" b="1" kern="0" spc="-35" dirty="0" err="1">
                <a:solidFill>
                  <a:srgbClr val="272525"/>
                </a:solidFill>
                <a:latin typeface="adonis-web" pitchFamily="34" charset="0"/>
                <a:ea typeface="adonis-web" pitchFamily="34" charset="-122"/>
                <a:cs typeface="adonis-web" pitchFamily="34" charset="-120"/>
              </a:rPr>
              <a:t>gagnez</a:t>
            </a:r>
            <a:r>
              <a:rPr lang="en-US" sz="2624" b="1" kern="0" spc="-35" dirty="0">
                <a:solidFill>
                  <a:srgbClr val="272525"/>
                </a:solidFill>
                <a:latin typeface="adonis-web" pitchFamily="34" charset="0"/>
                <a:ea typeface="adonis-web" pitchFamily="34" charset="-122"/>
                <a:cs typeface="adonis-web" pitchFamily="34" charset="-120"/>
              </a:rPr>
              <a:t> de commission </a:t>
            </a:r>
            <a:r>
              <a:rPr lang="en-US" sz="2624" b="1" kern="0" spc="-35" dirty="0" err="1">
                <a:solidFill>
                  <a:srgbClr val="272525"/>
                </a:solidFill>
                <a:latin typeface="adonis-web" pitchFamily="34" charset="0"/>
                <a:ea typeface="adonis-web" pitchFamily="34" charset="-122"/>
                <a:cs typeface="adonis-web" pitchFamily="34" charset="-120"/>
              </a:rPr>
              <a:t>jusqu’à</a:t>
            </a:r>
            <a:r>
              <a:rPr lang="en-US" sz="2624" b="1" kern="0" spc="-35" dirty="0">
                <a:solidFill>
                  <a:srgbClr val="272525"/>
                </a:solidFill>
                <a:latin typeface="adonis-web" pitchFamily="34" charset="0"/>
                <a:ea typeface="adonis-web" pitchFamily="34" charset="-122"/>
                <a:cs typeface="adonis-web" pitchFamily="34" charset="-120"/>
              </a:rPr>
              <a:t> 5 </a:t>
            </a:r>
            <a:r>
              <a:rPr lang="en-US" sz="2624" b="1" kern="0" spc="-35" dirty="0" err="1">
                <a:solidFill>
                  <a:srgbClr val="272525"/>
                </a:solidFill>
                <a:latin typeface="adonis-web" pitchFamily="34" charset="0"/>
                <a:ea typeface="adonis-web" pitchFamily="34" charset="-122"/>
                <a:cs typeface="adonis-web" pitchFamily="34" charset="-120"/>
              </a:rPr>
              <a:t>niveau</a:t>
            </a:r>
            <a:r>
              <a:rPr lang="en-US" sz="2624" b="1" kern="0" spc="-35" dirty="0" err="1">
                <a:solidFill>
                  <a:srgbClr val="272525"/>
                </a:solidFill>
                <a:latin typeface="adonis-web" pitchFamily="34" charset="0"/>
                <a:ea typeface="adonis-web" pitchFamily="34" charset="-122"/>
              </a:rPr>
              <a:t>x</a:t>
            </a:r>
            <a:r>
              <a:rPr lang="en-US" sz="2624" b="1" kern="0" spc="-35" dirty="0">
                <a:solidFill>
                  <a:srgbClr val="272525"/>
                </a:solidFill>
                <a:latin typeface="adonis-web" pitchFamily="34" charset="0"/>
                <a:ea typeface="adonis-web" pitchFamily="34" charset="-122"/>
                <a:cs typeface="adonis-web" pitchFamily="34" charset="-120"/>
              </a:rPr>
              <a:t> sans condition de 15 à 60%</a:t>
            </a:r>
            <a:endParaRPr lang="en-US" sz="2624" dirty="0"/>
          </a:p>
        </p:txBody>
      </p:sp>
      <p:sp>
        <p:nvSpPr>
          <p:cNvPr id="35" name="Text 3">
            <a:extLst>
              <a:ext uri="{FF2B5EF4-FFF2-40B4-BE49-F238E27FC236}">
                <a16:creationId xmlns:a16="http://schemas.microsoft.com/office/drawing/2014/main" id="{5969F6E1-661B-3A19-EDD9-B37AADC909D4}"/>
              </a:ext>
            </a:extLst>
          </p:cNvPr>
          <p:cNvSpPr/>
          <p:nvPr/>
        </p:nvSpPr>
        <p:spPr>
          <a:xfrm>
            <a:off x="3187729" y="5527326"/>
            <a:ext cx="4831833" cy="622349"/>
          </a:xfrm>
          <a:prstGeom prst="rect">
            <a:avLst/>
          </a:prstGeom>
          <a:noFill/>
          <a:ln/>
        </p:spPr>
        <p:txBody>
          <a:bodyPr wrap="none" rtlCol="0" anchor="t"/>
          <a:lstStyle/>
          <a:p>
            <a:pPr marL="0" indent="0" algn="ctr">
              <a:lnSpc>
                <a:spcPts val="3281"/>
              </a:lnSpc>
              <a:buNone/>
            </a:pPr>
            <a:r>
              <a:rPr lang="en-US" sz="2624" b="1" kern="0" spc="-35" dirty="0">
                <a:solidFill>
                  <a:srgbClr val="272525"/>
                </a:solidFill>
                <a:latin typeface="adonis-web" pitchFamily="34" charset="0"/>
                <a:ea typeface="adonis-web" pitchFamily="34" charset="-122"/>
                <a:cs typeface="adonis-web" pitchFamily="34" charset="-120"/>
              </a:rPr>
              <a:t>3. </a:t>
            </a:r>
            <a:r>
              <a:rPr lang="en-US" sz="2624" b="1" kern="0" spc="-35" dirty="0" err="1">
                <a:solidFill>
                  <a:srgbClr val="272525"/>
                </a:solidFill>
                <a:latin typeface="adonis-web" pitchFamily="34" charset="0"/>
                <a:ea typeface="adonis-web" pitchFamily="34" charset="-122"/>
                <a:cs typeface="adonis-web" pitchFamily="34" charset="-120"/>
              </a:rPr>
              <a:t>Basé</a:t>
            </a:r>
            <a:r>
              <a:rPr lang="en-US" sz="2624" b="1" kern="0" spc="-35" dirty="0">
                <a:solidFill>
                  <a:srgbClr val="272525"/>
                </a:solidFill>
                <a:latin typeface="adonis-web" pitchFamily="34" charset="0"/>
                <a:ea typeface="adonis-web" pitchFamily="34" charset="-122"/>
                <a:cs typeface="adonis-web" pitchFamily="34" charset="-120"/>
              </a:rPr>
              <a:t> </a:t>
            </a:r>
            <a:r>
              <a:rPr lang="en-US" sz="2624" b="1" kern="0" spc="-35" dirty="0" err="1">
                <a:solidFill>
                  <a:srgbClr val="272525"/>
                </a:solidFill>
                <a:latin typeface="adonis-web" pitchFamily="34" charset="0"/>
                <a:ea typeface="adonis-web" pitchFamily="34" charset="-122"/>
                <a:cs typeface="adonis-web" pitchFamily="34" charset="-120"/>
              </a:rPr>
              <a:t>en</a:t>
            </a:r>
            <a:r>
              <a:rPr lang="en-US" sz="2624" b="1" kern="0" spc="-35" dirty="0">
                <a:solidFill>
                  <a:srgbClr val="272525"/>
                </a:solidFill>
                <a:latin typeface="adonis-web" pitchFamily="34" charset="0"/>
                <a:ea typeface="adonis-web" pitchFamily="34" charset="-122"/>
                <a:cs typeface="adonis-web" pitchFamily="34" charset="-120"/>
              </a:rPr>
              <a:t> Afrique</a:t>
            </a:r>
            <a:endParaRPr lang="en-US" sz="2624" dirty="0"/>
          </a:p>
        </p:txBody>
      </p:sp>
      <p:sp>
        <p:nvSpPr>
          <p:cNvPr id="36" name="Text 3">
            <a:extLst>
              <a:ext uri="{FF2B5EF4-FFF2-40B4-BE49-F238E27FC236}">
                <a16:creationId xmlns:a16="http://schemas.microsoft.com/office/drawing/2014/main" id="{4412F8DA-AB3C-82E8-4C60-48F4EC6751BF}"/>
              </a:ext>
            </a:extLst>
          </p:cNvPr>
          <p:cNvSpPr/>
          <p:nvPr/>
        </p:nvSpPr>
        <p:spPr>
          <a:xfrm>
            <a:off x="5137309" y="6112284"/>
            <a:ext cx="4831833" cy="622349"/>
          </a:xfrm>
          <a:prstGeom prst="rect">
            <a:avLst/>
          </a:prstGeom>
          <a:noFill/>
          <a:ln/>
        </p:spPr>
        <p:txBody>
          <a:bodyPr wrap="none" rtlCol="0" anchor="t"/>
          <a:lstStyle/>
          <a:p>
            <a:pPr marL="0" indent="0" algn="ctr">
              <a:lnSpc>
                <a:spcPts val="3281"/>
              </a:lnSpc>
              <a:buNone/>
            </a:pPr>
            <a:r>
              <a:rPr lang="en-US" sz="2624" b="1" kern="0" spc="-35" dirty="0">
                <a:solidFill>
                  <a:srgbClr val="272525"/>
                </a:solidFill>
                <a:latin typeface="adonis-web" pitchFamily="34" charset="0"/>
                <a:ea typeface="adonis-web" pitchFamily="34" charset="-122"/>
                <a:cs typeface="adonis-web" pitchFamily="34" charset="-120"/>
              </a:rPr>
              <a:t>4. Tous </a:t>
            </a:r>
            <a:r>
              <a:rPr lang="en-US" sz="2624" b="1" kern="0" spc="-35" dirty="0" err="1">
                <a:solidFill>
                  <a:srgbClr val="272525"/>
                </a:solidFill>
                <a:latin typeface="adonis-web" pitchFamily="34" charset="0"/>
                <a:ea typeface="adonis-web" pitchFamily="34" charset="-122"/>
                <a:cs typeface="adonis-web" pitchFamily="34" charset="-120"/>
              </a:rPr>
              <a:t>ceu</a:t>
            </a:r>
            <a:r>
              <a:rPr lang="en-US" sz="2624" b="1" kern="0" spc="-35" dirty="0" err="1">
                <a:solidFill>
                  <a:srgbClr val="272525"/>
                </a:solidFill>
                <a:latin typeface="adonis-web" pitchFamily="34" charset="0"/>
                <a:ea typeface="adonis-web" pitchFamily="34" charset="-122"/>
              </a:rPr>
              <a:t>x</a:t>
            </a:r>
            <a:r>
              <a:rPr lang="en-US" sz="2624" b="1" kern="0" spc="-35" dirty="0">
                <a:solidFill>
                  <a:srgbClr val="272525"/>
                </a:solidFill>
                <a:latin typeface="adonis-web" pitchFamily="34" charset="0"/>
                <a:ea typeface="adonis-web" pitchFamily="34" charset="-122"/>
                <a:cs typeface="adonis-web" pitchFamily="34" charset="-120"/>
              </a:rPr>
              <a:t>  qui </a:t>
            </a:r>
            <a:r>
              <a:rPr lang="en-US" sz="2624" b="1" kern="0" spc="-35" dirty="0" err="1">
                <a:solidFill>
                  <a:srgbClr val="272525"/>
                </a:solidFill>
                <a:latin typeface="adonis-web" pitchFamily="34" charset="0"/>
                <a:ea typeface="adonis-web" pitchFamily="34" charset="-122"/>
                <a:cs typeface="adonis-web" pitchFamily="34" charset="-120"/>
              </a:rPr>
              <a:t>mène</a:t>
            </a:r>
            <a:r>
              <a:rPr lang="en-US" sz="2624" b="1" kern="0" spc="-35" dirty="0">
                <a:solidFill>
                  <a:srgbClr val="272525"/>
                </a:solidFill>
                <a:latin typeface="adonis-web" pitchFamily="34" charset="0"/>
                <a:ea typeface="adonis-web" pitchFamily="34" charset="-122"/>
                <a:cs typeface="adonis-web" pitchFamily="34" charset="-120"/>
              </a:rPr>
              <a:t> </a:t>
            </a:r>
            <a:r>
              <a:rPr lang="en-US" sz="2624" b="1" kern="0" spc="-35" dirty="0" err="1">
                <a:solidFill>
                  <a:srgbClr val="272525"/>
                </a:solidFill>
                <a:latin typeface="adonis-web" pitchFamily="34" charset="0"/>
                <a:ea typeface="adonis-web" pitchFamily="34" charset="-122"/>
                <a:cs typeface="adonis-web" pitchFamily="34" charset="-120"/>
              </a:rPr>
              <a:t>une</a:t>
            </a:r>
            <a:r>
              <a:rPr lang="en-US" sz="2624" b="1" kern="0" spc="-35" dirty="0">
                <a:solidFill>
                  <a:srgbClr val="272525"/>
                </a:solidFill>
                <a:latin typeface="adonis-web" pitchFamily="34" charset="0"/>
                <a:ea typeface="adonis-web" pitchFamily="34" charset="-122"/>
                <a:cs typeface="adonis-web" pitchFamily="34" charset="-120"/>
              </a:rPr>
              <a:t> </a:t>
            </a:r>
            <a:r>
              <a:rPr lang="en-US" sz="2624" b="1" kern="0" spc="-35" dirty="0" err="1">
                <a:solidFill>
                  <a:srgbClr val="272525"/>
                </a:solidFill>
                <a:latin typeface="adonis-web" pitchFamily="34" charset="0"/>
                <a:ea typeface="adonis-web" pitchFamily="34" charset="-122"/>
                <a:cs typeface="adonis-web" pitchFamily="34" charset="-120"/>
              </a:rPr>
              <a:t>activité</a:t>
            </a:r>
            <a:endParaRPr lang="en-US" sz="2624" dirty="0"/>
          </a:p>
        </p:txBody>
      </p:sp>
      <p:sp>
        <p:nvSpPr>
          <p:cNvPr id="37" name="Text 3">
            <a:extLst>
              <a:ext uri="{FF2B5EF4-FFF2-40B4-BE49-F238E27FC236}">
                <a16:creationId xmlns:a16="http://schemas.microsoft.com/office/drawing/2014/main" id="{113DABC6-9B84-4ED6-5AB6-1665A27A44C1}"/>
              </a:ext>
            </a:extLst>
          </p:cNvPr>
          <p:cNvSpPr/>
          <p:nvPr/>
        </p:nvSpPr>
        <p:spPr>
          <a:xfrm>
            <a:off x="6691518" y="6722540"/>
            <a:ext cx="4831833" cy="622349"/>
          </a:xfrm>
          <a:prstGeom prst="rect">
            <a:avLst/>
          </a:prstGeom>
          <a:noFill/>
          <a:ln/>
        </p:spPr>
        <p:txBody>
          <a:bodyPr wrap="none" rtlCol="0" anchor="t"/>
          <a:lstStyle/>
          <a:p>
            <a:pPr marL="0" indent="0" algn="ctr">
              <a:lnSpc>
                <a:spcPts val="3281"/>
              </a:lnSpc>
              <a:buNone/>
            </a:pPr>
            <a:r>
              <a:rPr lang="en-US" sz="2624" b="1" kern="0" spc="-35" dirty="0">
                <a:solidFill>
                  <a:srgbClr val="272525"/>
                </a:solidFill>
                <a:latin typeface="adonis-web" pitchFamily="34" charset="0"/>
                <a:ea typeface="adonis-web" pitchFamily="34" charset="-122"/>
                <a:cs typeface="adonis-web" pitchFamily="34" charset="-120"/>
              </a:rPr>
              <a:t>5. Le </a:t>
            </a:r>
            <a:r>
              <a:rPr lang="en-US" sz="2624" b="1" kern="0" spc="-35" dirty="0" err="1">
                <a:solidFill>
                  <a:srgbClr val="272525"/>
                </a:solidFill>
                <a:latin typeface="adonis-web" pitchFamily="34" charset="0"/>
                <a:ea typeface="adonis-web" pitchFamily="34" charset="-122"/>
                <a:cs typeface="adonis-web" pitchFamily="34" charset="-120"/>
              </a:rPr>
              <a:t>programme</a:t>
            </a:r>
            <a:r>
              <a:rPr lang="en-US" sz="2624" b="1" kern="0" spc="-35" dirty="0">
                <a:solidFill>
                  <a:srgbClr val="272525"/>
                </a:solidFill>
                <a:latin typeface="adonis-web" pitchFamily="34" charset="0"/>
                <a:ea typeface="adonis-web" pitchFamily="34" charset="-122"/>
                <a:cs typeface="adonis-web" pitchFamily="34" charset="-120"/>
              </a:rPr>
              <a:t> meme </a:t>
            </a:r>
            <a:r>
              <a:rPr lang="en-US" sz="2624" b="1" kern="0" spc="-35" dirty="0" err="1">
                <a:solidFill>
                  <a:srgbClr val="272525"/>
                </a:solidFill>
                <a:latin typeface="adonis-web" pitchFamily="34" charset="0"/>
                <a:ea typeface="adonis-web" pitchFamily="34" charset="-122"/>
                <a:cs typeface="adonis-web" pitchFamily="34" charset="-120"/>
              </a:rPr>
              <a:t>est</a:t>
            </a:r>
            <a:r>
              <a:rPr lang="en-US" sz="2624" b="1" kern="0" spc="-35" dirty="0">
                <a:solidFill>
                  <a:srgbClr val="272525"/>
                </a:solidFill>
                <a:latin typeface="adonis-web" pitchFamily="34" charset="0"/>
                <a:ea typeface="adonis-web" pitchFamily="34" charset="-122"/>
                <a:cs typeface="adonis-web" pitchFamily="34" charset="-120"/>
              </a:rPr>
              <a:t> base sur la formation</a:t>
            </a:r>
            <a:endParaRPr lang="en-US" sz="2624" dirty="0"/>
          </a:p>
        </p:txBody>
      </p:sp>
      <p:sp>
        <p:nvSpPr>
          <p:cNvPr id="38" name="Text 3">
            <a:extLst>
              <a:ext uri="{FF2B5EF4-FFF2-40B4-BE49-F238E27FC236}">
                <a16:creationId xmlns:a16="http://schemas.microsoft.com/office/drawing/2014/main" id="{239A0337-5D80-336B-6201-3C102FA28664}"/>
              </a:ext>
            </a:extLst>
          </p:cNvPr>
          <p:cNvSpPr/>
          <p:nvPr/>
        </p:nvSpPr>
        <p:spPr>
          <a:xfrm>
            <a:off x="7315200" y="7429386"/>
            <a:ext cx="4831833" cy="622349"/>
          </a:xfrm>
          <a:prstGeom prst="rect">
            <a:avLst/>
          </a:prstGeom>
          <a:noFill/>
          <a:ln/>
        </p:spPr>
        <p:txBody>
          <a:bodyPr wrap="none" rtlCol="0" anchor="t"/>
          <a:lstStyle/>
          <a:p>
            <a:pPr marL="0" indent="0" algn="ctr">
              <a:lnSpc>
                <a:spcPts val="3281"/>
              </a:lnSpc>
              <a:buNone/>
            </a:pPr>
            <a:r>
              <a:rPr lang="en-US" sz="2624" b="1" kern="0" spc="-35" dirty="0">
                <a:solidFill>
                  <a:srgbClr val="272525"/>
                </a:solidFill>
                <a:latin typeface="adonis-web" pitchFamily="34" charset="0"/>
                <a:ea typeface="adonis-web" pitchFamily="34" charset="-122"/>
                <a:cs typeface="adonis-web" pitchFamily="34" charset="-120"/>
              </a:rPr>
              <a:t>6. Le tableau de bord </a:t>
            </a:r>
            <a:r>
              <a:rPr lang="en-US" sz="2624" b="1" kern="0" spc="-35" dirty="0" err="1">
                <a:solidFill>
                  <a:srgbClr val="272525"/>
                </a:solidFill>
                <a:latin typeface="adonis-web" pitchFamily="34" charset="0"/>
                <a:ea typeface="adonis-web" pitchFamily="34" charset="-122"/>
                <a:cs typeface="adonis-web" pitchFamily="34" charset="-120"/>
              </a:rPr>
              <a:t>est</a:t>
            </a:r>
            <a:r>
              <a:rPr lang="en-US" sz="2624" b="1" kern="0" spc="-35" dirty="0">
                <a:solidFill>
                  <a:srgbClr val="272525"/>
                </a:solidFill>
                <a:latin typeface="adonis-web" pitchFamily="34" charset="0"/>
                <a:ea typeface="adonis-web" pitchFamily="34" charset="-122"/>
                <a:cs typeface="adonis-web" pitchFamily="34" charset="-120"/>
              </a:rPr>
              <a:t> facile a lire</a:t>
            </a:r>
            <a:endParaRPr lang="en-US" sz="2624"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p:cTn id="46" dur="500" fill="hold"/>
                                        <p:tgtEl>
                                          <p:spTgt spid="34"/>
                                        </p:tgtEl>
                                        <p:attrNameLst>
                                          <p:attrName>ppt_w</p:attrName>
                                        </p:attrNameLst>
                                      </p:cBhvr>
                                      <p:tavLst>
                                        <p:tav tm="0">
                                          <p:val>
                                            <p:fltVal val="0"/>
                                          </p:val>
                                        </p:tav>
                                        <p:tav tm="100000">
                                          <p:val>
                                            <p:strVal val="#ppt_w"/>
                                          </p:val>
                                        </p:tav>
                                      </p:tavLst>
                                    </p:anim>
                                    <p:anim calcmode="lin" valueType="num">
                                      <p:cBhvr>
                                        <p:cTn id="47" dur="500" fill="hold"/>
                                        <p:tgtEl>
                                          <p:spTgt spid="34"/>
                                        </p:tgtEl>
                                        <p:attrNameLst>
                                          <p:attrName>ppt_h</p:attrName>
                                        </p:attrNameLst>
                                      </p:cBhvr>
                                      <p:tavLst>
                                        <p:tav tm="0">
                                          <p:val>
                                            <p:fltVal val="0"/>
                                          </p:val>
                                        </p:tav>
                                        <p:tav tm="100000">
                                          <p:val>
                                            <p:strVal val="#ppt_h"/>
                                          </p:val>
                                        </p:tav>
                                      </p:tavLst>
                                    </p:anim>
                                    <p:animEffect transition="in" filter="fade">
                                      <p:cBhvr>
                                        <p:cTn id="48" dur="500"/>
                                        <p:tgtEl>
                                          <p:spTgt spid="34"/>
                                        </p:tgtEl>
                                      </p:cBhvr>
                                    </p:animEffect>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p:cTn id="75" dur="500" fill="hold"/>
                                        <p:tgtEl>
                                          <p:spTgt spid="35"/>
                                        </p:tgtEl>
                                        <p:attrNameLst>
                                          <p:attrName>ppt_w</p:attrName>
                                        </p:attrNameLst>
                                      </p:cBhvr>
                                      <p:tavLst>
                                        <p:tav tm="0">
                                          <p:val>
                                            <p:fltVal val="0"/>
                                          </p:val>
                                        </p:tav>
                                        <p:tav tm="100000">
                                          <p:val>
                                            <p:strVal val="#ppt_w"/>
                                          </p:val>
                                        </p:tav>
                                      </p:tavLst>
                                    </p:anim>
                                    <p:anim calcmode="lin" valueType="num">
                                      <p:cBhvr>
                                        <p:cTn id="76" dur="500" fill="hold"/>
                                        <p:tgtEl>
                                          <p:spTgt spid="35"/>
                                        </p:tgtEl>
                                        <p:attrNameLst>
                                          <p:attrName>ppt_h</p:attrName>
                                        </p:attrNameLst>
                                      </p:cBhvr>
                                      <p:tavLst>
                                        <p:tav tm="0">
                                          <p:val>
                                            <p:fltVal val="0"/>
                                          </p:val>
                                        </p:tav>
                                        <p:tav tm="100000">
                                          <p:val>
                                            <p:strVal val="#ppt_h"/>
                                          </p:val>
                                        </p:tav>
                                      </p:tavLst>
                                    </p:anim>
                                    <p:animEffect transition="in" filter="fade">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additive="base">
                                        <p:cTn id="82" dur="500" fill="hold"/>
                                        <p:tgtEl>
                                          <p:spTgt spid="18"/>
                                        </p:tgtEl>
                                        <p:attrNameLst>
                                          <p:attrName>ppt_x</p:attrName>
                                        </p:attrNameLst>
                                      </p:cBhvr>
                                      <p:tavLst>
                                        <p:tav tm="0">
                                          <p:val>
                                            <p:strVal val="#ppt_x"/>
                                          </p:val>
                                        </p:tav>
                                        <p:tav tm="100000">
                                          <p:val>
                                            <p:strVal val="#ppt_x"/>
                                          </p:val>
                                        </p:tav>
                                      </p:tavLst>
                                    </p:anim>
                                    <p:anim calcmode="lin" valueType="num">
                                      <p:cBhvr additive="base">
                                        <p:cTn id="83" dur="500" fill="hold"/>
                                        <p:tgtEl>
                                          <p:spTgt spid="18"/>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17"/>
                                        </p:tgtEl>
                                        <p:attrNameLst>
                                          <p:attrName>style.visibility</p:attrName>
                                        </p:attrNameLst>
                                      </p:cBhvr>
                                      <p:to>
                                        <p:strVal val="visible"/>
                                      </p:to>
                                    </p:set>
                                    <p:anim calcmode="lin" valueType="num">
                                      <p:cBhvr additive="base">
                                        <p:cTn id="86" dur="500" fill="hold"/>
                                        <p:tgtEl>
                                          <p:spTgt spid="17"/>
                                        </p:tgtEl>
                                        <p:attrNameLst>
                                          <p:attrName>ppt_x</p:attrName>
                                        </p:attrNameLst>
                                      </p:cBhvr>
                                      <p:tavLst>
                                        <p:tav tm="0">
                                          <p:val>
                                            <p:strVal val="#ppt_x"/>
                                          </p:val>
                                        </p:tav>
                                        <p:tav tm="100000">
                                          <p:val>
                                            <p:strVal val="#ppt_x"/>
                                          </p:val>
                                        </p:tav>
                                      </p:tavLst>
                                    </p:anim>
                                    <p:anim calcmode="lin" valueType="num">
                                      <p:cBhvr additive="base">
                                        <p:cTn id="87" dur="500" fill="hold"/>
                                        <p:tgtEl>
                                          <p:spTgt spid="17"/>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19"/>
                                        </p:tgtEl>
                                        <p:attrNameLst>
                                          <p:attrName>style.visibility</p:attrName>
                                        </p:attrNameLst>
                                      </p:cBhvr>
                                      <p:to>
                                        <p:strVal val="visible"/>
                                      </p:to>
                                    </p:set>
                                    <p:anim calcmode="lin" valueType="num">
                                      <p:cBhvr additive="base">
                                        <p:cTn id="90" dur="500" fill="hold"/>
                                        <p:tgtEl>
                                          <p:spTgt spid="19"/>
                                        </p:tgtEl>
                                        <p:attrNameLst>
                                          <p:attrName>ppt_x</p:attrName>
                                        </p:attrNameLst>
                                      </p:cBhvr>
                                      <p:tavLst>
                                        <p:tav tm="0">
                                          <p:val>
                                            <p:strVal val="#ppt_x"/>
                                          </p:val>
                                        </p:tav>
                                        <p:tav tm="100000">
                                          <p:val>
                                            <p:strVal val="#ppt_x"/>
                                          </p:val>
                                        </p:tav>
                                      </p:tavLst>
                                    </p:anim>
                                    <p:anim calcmode="lin" valueType="num">
                                      <p:cBhvr additive="base">
                                        <p:cTn id="91" dur="500" fill="hold"/>
                                        <p:tgtEl>
                                          <p:spTgt spid="19"/>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20"/>
                                        </p:tgtEl>
                                        <p:attrNameLst>
                                          <p:attrName>style.visibility</p:attrName>
                                        </p:attrNameLst>
                                      </p:cBhvr>
                                      <p:to>
                                        <p:strVal val="visible"/>
                                      </p:to>
                                    </p:set>
                                    <p:anim calcmode="lin" valueType="num">
                                      <p:cBhvr additive="base">
                                        <p:cTn id="94" dur="500" fill="hold"/>
                                        <p:tgtEl>
                                          <p:spTgt spid="20"/>
                                        </p:tgtEl>
                                        <p:attrNameLst>
                                          <p:attrName>ppt_x</p:attrName>
                                        </p:attrNameLst>
                                      </p:cBhvr>
                                      <p:tavLst>
                                        <p:tav tm="0">
                                          <p:val>
                                            <p:strVal val="#ppt_x"/>
                                          </p:val>
                                        </p:tav>
                                        <p:tav tm="100000">
                                          <p:val>
                                            <p:strVal val="#ppt_x"/>
                                          </p:val>
                                        </p:tav>
                                      </p:tavLst>
                                    </p:anim>
                                    <p:anim calcmode="lin" valueType="num">
                                      <p:cBhvr additive="base">
                                        <p:cTn id="9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36"/>
                                        </p:tgtEl>
                                        <p:attrNameLst>
                                          <p:attrName>style.visibility</p:attrName>
                                        </p:attrNameLst>
                                      </p:cBhvr>
                                      <p:to>
                                        <p:strVal val="visible"/>
                                      </p:to>
                                    </p:set>
                                    <p:anim calcmode="lin" valueType="num">
                                      <p:cBhvr>
                                        <p:cTn id="100" dur="500" fill="hold"/>
                                        <p:tgtEl>
                                          <p:spTgt spid="36"/>
                                        </p:tgtEl>
                                        <p:attrNameLst>
                                          <p:attrName>ppt_w</p:attrName>
                                        </p:attrNameLst>
                                      </p:cBhvr>
                                      <p:tavLst>
                                        <p:tav tm="0">
                                          <p:val>
                                            <p:fltVal val="0"/>
                                          </p:val>
                                        </p:tav>
                                        <p:tav tm="100000">
                                          <p:val>
                                            <p:strVal val="#ppt_w"/>
                                          </p:val>
                                        </p:tav>
                                      </p:tavLst>
                                    </p:anim>
                                    <p:anim calcmode="lin" valueType="num">
                                      <p:cBhvr>
                                        <p:cTn id="101" dur="500" fill="hold"/>
                                        <p:tgtEl>
                                          <p:spTgt spid="36"/>
                                        </p:tgtEl>
                                        <p:attrNameLst>
                                          <p:attrName>ppt_h</p:attrName>
                                        </p:attrNameLst>
                                      </p:cBhvr>
                                      <p:tavLst>
                                        <p:tav tm="0">
                                          <p:val>
                                            <p:fltVal val="0"/>
                                          </p:val>
                                        </p:tav>
                                        <p:tav tm="100000">
                                          <p:val>
                                            <p:strVal val="#ppt_h"/>
                                          </p:val>
                                        </p:tav>
                                      </p:tavLst>
                                    </p:anim>
                                    <p:animEffect transition="in" filter="fade">
                                      <p:cBhvr>
                                        <p:cTn id="102" dur="500"/>
                                        <p:tgtEl>
                                          <p:spTgt spid="36"/>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additive="base">
                                        <p:cTn id="107" dur="500" fill="hold"/>
                                        <p:tgtEl>
                                          <p:spTgt spid="25"/>
                                        </p:tgtEl>
                                        <p:attrNameLst>
                                          <p:attrName>ppt_x</p:attrName>
                                        </p:attrNameLst>
                                      </p:cBhvr>
                                      <p:tavLst>
                                        <p:tav tm="0">
                                          <p:val>
                                            <p:strVal val="#ppt_x"/>
                                          </p:val>
                                        </p:tav>
                                        <p:tav tm="100000">
                                          <p:val>
                                            <p:strVal val="#ppt_x"/>
                                          </p:val>
                                        </p:tav>
                                      </p:tavLst>
                                    </p:anim>
                                    <p:anim calcmode="lin" valueType="num">
                                      <p:cBhvr additive="base">
                                        <p:cTn id="108" dur="500" fill="hold"/>
                                        <p:tgtEl>
                                          <p:spTgt spid="25"/>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additive="base">
                                        <p:cTn id="111" dur="500" fill="hold"/>
                                        <p:tgtEl>
                                          <p:spTgt spid="24"/>
                                        </p:tgtEl>
                                        <p:attrNameLst>
                                          <p:attrName>ppt_x</p:attrName>
                                        </p:attrNameLst>
                                      </p:cBhvr>
                                      <p:tavLst>
                                        <p:tav tm="0">
                                          <p:val>
                                            <p:strVal val="#ppt_x"/>
                                          </p:val>
                                        </p:tav>
                                        <p:tav tm="100000">
                                          <p:val>
                                            <p:strVal val="#ppt_x"/>
                                          </p:val>
                                        </p:tav>
                                      </p:tavLst>
                                    </p:anim>
                                    <p:anim calcmode="lin" valueType="num">
                                      <p:cBhvr additive="base">
                                        <p:cTn id="112" dur="500" fill="hold"/>
                                        <p:tgtEl>
                                          <p:spTgt spid="24"/>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26"/>
                                        </p:tgtEl>
                                        <p:attrNameLst>
                                          <p:attrName>style.visibility</p:attrName>
                                        </p:attrNameLst>
                                      </p:cBhvr>
                                      <p:to>
                                        <p:strVal val="visible"/>
                                      </p:to>
                                    </p:set>
                                    <p:anim calcmode="lin" valueType="num">
                                      <p:cBhvr additive="base">
                                        <p:cTn id="115" dur="500" fill="hold"/>
                                        <p:tgtEl>
                                          <p:spTgt spid="26"/>
                                        </p:tgtEl>
                                        <p:attrNameLst>
                                          <p:attrName>ppt_x</p:attrName>
                                        </p:attrNameLst>
                                      </p:cBhvr>
                                      <p:tavLst>
                                        <p:tav tm="0">
                                          <p:val>
                                            <p:strVal val="#ppt_x"/>
                                          </p:val>
                                        </p:tav>
                                        <p:tav tm="100000">
                                          <p:val>
                                            <p:strVal val="#ppt_x"/>
                                          </p:val>
                                        </p:tav>
                                      </p:tavLst>
                                    </p:anim>
                                    <p:anim calcmode="lin" valueType="num">
                                      <p:cBhvr additive="base">
                                        <p:cTn id="116" dur="500" fill="hold"/>
                                        <p:tgtEl>
                                          <p:spTgt spid="26"/>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27"/>
                                        </p:tgtEl>
                                        <p:attrNameLst>
                                          <p:attrName>style.visibility</p:attrName>
                                        </p:attrNameLst>
                                      </p:cBhvr>
                                      <p:to>
                                        <p:strVal val="visible"/>
                                      </p:to>
                                    </p:set>
                                    <p:anim calcmode="lin" valueType="num">
                                      <p:cBhvr additive="base">
                                        <p:cTn id="119" dur="500" fill="hold"/>
                                        <p:tgtEl>
                                          <p:spTgt spid="27"/>
                                        </p:tgtEl>
                                        <p:attrNameLst>
                                          <p:attrName>ppt_x</p:attrName>
                                        </p:attrNameLst>
                                      </p:cBhvr>
                                      <p:tavLst>
                                        <p:tav tm="0">
                                          <p:val>
                                            <p:strVal val="#ppt_x"/>
                                          </p:val>
                                        </p:tav>
                                        <p:tav tm="100000">
                                          <p:val>
                                            <p:strVal val="#ppt_x"/>
                                          </p:val>
                                        </p:tav>
                                      </p:tavLst>
                                    </p:anim>
                                    <p:anim calcmode="lin" valueType="num">
                                      <p:cBhvr additive="base">
                                        <p:cTn id="1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grpId="0" nodeType="clickEffect">
                                  <p:stCondLst>
                                    <p:cond delay="0"/>
                                  </p:stCondLst>
                                  <p:childTnLst>
                                    <p:set>
                                      <p:cBhvr>
                                        <p:cTn id="124" dur="1" fill="hold">
                                          <p:stCondLst>
                                            <p:cond delay="0"/>
                                          </p:stCondLst>
                                        </p:cTn>
                                        <p:tgtEl>
                                          <p:spTgt spid="37"/>
                                        </p:tgtEl>
                                        <p:attrNameLst>
                                          <p:attrName>style.visibility</p:attrName>
                                        </p:attrNameLst>
                                      </p:cBhvr>
                                      <p:to>
                                        <p:strVal val="visible"/>
                                      </p:to>
                                    </p:set>
                                    <p:anim calcmode="lin" valueType="num">
                                      <p:cBhvr>
                                        <p:cTn id="125" dur="500" fill="hold"/>
                                        <p:tgtEl>
                                          <p:spTgt spid="37"/>
                                        </p:tgtEl>
                                        <p:attrNameLst>
                                          <p:attrName>ppt_w</p:attrName>
                                        </p:attrNameLst>
                                      </p:cBhvr>
                                      <p:tavLst>
                                        <p:tav tm="0">
                                          <p:val>
                                            <p:fltVal val="0"/>
                                          </p:val>
                                        </p:tav>
                                        <p:tav tm="100000">
                                          <p:val>
                                            <p:strVal val="#ppt_w"/>
                                          </p:val>
                                        </p:tav>
                                      </p:tavLst>
                                    </p:anim>
                                    <p:anim calcmode="lin" valueType="num">
                                      <p:cBhvr>
                                        <p:cTn id="126" dur="500" fill="hold"/>
                                        <p:tgtEl>
                                          <p:spTgt spid="37"/>
                                        </p:tgtEl>
                                        <p:attrNameLst>
                                          <p:attrName>ppt_h</p:attrName>
                                        </p:attrNameLst>
                                      </p:cBhvr>
                                      <p:tavLst>
                                        <p:tav tm="0">
                                          <p:val>
                                            <p:fltVal val="0"/>
                                          </p:val>
                                        </p:tav>
                                        <p:tav tm="100000">
                                          <p:val>
                                            <p:strVal val="#ppt_h"/>
                                          </p:val>
                                        </p:tav>
                                      </p:tavLst>
                                    </p:anim>
                                    <p:animEffect transition="in" filter="fade">
                                      <p:cBhvr>
                                        <p:cTn id="127" dur="500"/>
                                        <p:tgtEl>
                                          <p:spTgt spid="37"/>
                                        </p:tgtEl>
                                      </p:cBhvr>
                                    </p:animEffec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nodeType="clickEffect">
                                  <p:stCondLst>
                                    <p:cond delay="0"/>
                                  </p:stCondLst>
                                  <p:childTnLst>
                                    <p:set>
                                      <p:cBhvr>
                                        <p:cTn id="131" dur="1" fill="hold">
                                          <p:stCondLst>
                                            <p:cond delay="0"/>
                                          </p:stCondLst>
                                        </p:cTn>
                                        <p:tgtEl>
                                          <p:spTgt spid="28"/>
                                        </p:tgtEl>
                                        <p:attrNameLst>
                                          <p:attrName>style.visibility</p:attrName>
                                        </p:attrNameLst>
                                      </p:cBhvr>
                                      <p:to>
                                        <p:strVal val="visible"/>
                                      </p:to>
                                    </p:set>
                                    <p:anim calcmode="lin" valueType="num">
                                      <p:cBhvr additive="base">
                                        <p:cTn id="132" dur="500" fill="hold"/>
                                        <p:tgtEl>
                                          <p:spTgt spid="28"/>
                                        </p:tgtEl>
                                        <p:attrNameLst>
                                          <p:attrName>ppt_x</p:attrName>
                                        </p:attrNameLst>
                                      </p:cBhvr>
                                      <p:tavLst>
                                        <p:tav tm="0">
                                          <p:val>
                                            <p:strVal val="#ppt_x"/>
                                          </p:val>
                                        </p:tav>
                                        <p:tav tm="100000">
                                          <p:val>
                                            <p:strVal val="#ppt_x"/>
                                          </p:val>
                                        </p:tav>
                                      </p:tavLst>
                                    </p:anim>
                                    <p:anim calcmode="lin" valueType="num">
                                      <p:cBhvr additive="base">
                                        <p:cTn id="133" dur="500" fill="hold"/>
                                        <p:tgtEl>
                                          <p:spTgt spid="28"/>
                                        </p:tgtEl>
                                        <p:attrNameLst>
                                          <p:attrName>ppt_y</p:attrName>
                                        </p:attrNameLst>
                                      </p:cBhvr>
                                      <p:tavLst>
                                        <p:tav tm="0">
                                          <p:val>
                                            <p:strVal val="1+#ppt_h/2"/>
                                          </p:val>
                                        </p:tav>
                                        <p:tav tm="100000">
                                          <p:val>
                                            <p:strVal val="#ppt_y"/>
                                          </p:val>
                                        </p:tav>
                                      </p:tavLst>
                                    </p:anim>
                                  </p:childTnLst>
                                </p:cTn>
                              </p:par>
                              <p:par>
                                <p:cTn id="134" presetID="2" presetClass="entr" presetSubtype="4" fill="hold" grpId="0" nodeType="withEffect">
                                  <p:stCondLst>
                                    <p:cond delay="0"/>
                                  </p:stCondLst>
                                  <p:childTnLst>
                                    <p:set>
                                      <p:cBhvr>
                                        <p:cTn id="135" dur="1" fill="hold">
                                          <p:stCondLst>
                                            <p:cond delay="0"/>
                                          </p:stCondLst>
                                        </p:cTn>
                                        <p:tgtEl>
                                          <p:spTgt spid="29"/>
                                        </p:tgtEl>
                                        <p:attrNameLst>
                                          <p:attrName>style.visibility</p:attrName>
                                        </p:attrNameLst>
                                      </p:cBhvr>
                                      <p:to>
                                        <p:strVal val="visible"/>
                                      </p:to>
                                    </p:set>
                                    <p:anim calcmode="lin" valueType="num">
                                      <p:cBhvr additive="base">
                                        <p:cTn id="136" dur="500" fill="hold"/>
                                        <p:tgtEl>
                                          <p:spTgt spid="29"/>
                                        </p:tgtEl>
                                        <p:attrNameLst>
                                          <p:attrName>ppt_x</p:attrName>
                                        </p:attrNameLst>
                                      </p:cBhvr>
                                      <p:tavLst>
                                        <p:tav tm="0">
                                          <p:val>
                                            <p:strVal val="#ppt_x"/>
                                          </p:val>
                                        </p:tav>
                                        <p:tav tm="100000">
                                          <p:val>
                                            <p:strVal val="#ppt_x"/>
                                          </p:val>
                                        </p:tav>
                                      </p:tavLst>
                                    </p:anim>
                                    <p:anim calcmode="lin" valueType="num">
                                      <p:cBhvr additive="base">
                                        <p:cTn id="137" dur="500" fill="hold"/>
                                        <p:tgtEl>
                                          <p:spTgt spid="29"/>
                                        </p:tgtEl>
                                        <p:attrNameLst>
                                          <p:attrName>ppt_y</p:attrName>
                                        </p:attrNameLst>
                                      </p:cBhvr>
                                      <p:tavLst>
                                        <p:tav tm="0">
                                          <p:val>
                                            <p:strVal val="1+#ppt_h/2"/>
                                          </p:val>
                                        </p:tav>
                                        <p:tav tm="100000">
                                          <p:val>
                                            <p:strVal val="#ppt_y"/>
                                          </p:val>
                                        </p:tav>
                                      </p:tavLst>
                                    </p:anim>
                                  </p:childTnLst>
                                </p:cTn>
                              </p:par>
                              <p:par>
                                <p:cTn id="138" presetID="2" presetClass="entr" presetSubtype="4" fill="hold" grpId="0" nodeType="withEffect">
                                  <p:stCondLst>
                                    <p:cond delay="0"/>
                                  </p:stCondLst>
                                  <p:childTnLst>
                                    <p:set>
                                      <p:cBhvr>
                                        <p:cTn id="139" dur="1" fill="hold">
                                          <p:stCondLst>
                                            <p:cond delay="0"/>
                                          </p:stCondLst>
                                        </p:cTn>
                                        <p:tgtEl>
                                          <p:spTgt spid="30"/>
                                        </p:tgtEl>
                                        <p:attrNameLst>
                                          <p:attrName>style.visibility</p:attrName>
                                        </p:attrNameLst>
                                      </p:cBhvr>
                                      <p:to>
                                        <p:strVal val="visible"/>
                                      </p:to>
                                    </p:set>
                                    <p:anim calcmode="lin" valueType="num">
                                      <p:cBhvr additive="base">
                                        <p:cTn id="140" dur="500" fill="hold"/>
                                        <p:tgtEl>
                                          <p:spTgt spid="30"/>
                                        </p:tgtEl>
                                        <p:attrNameLst>
                                          <p:attrName>ppt_x</p:attrName>
                                        </p:attrNameLst>
                                      </p:cBhvr>
                                      <p:tavLst>
                                        <p:tav tm="0">
                                          <p:val>
                                            <p:strVal val="#ppt_x"/>
                                          </p:val>
                                        </p:tav>
                                        <p:tav tm="100000">
                                          <p:val>
                                            <p:strVal val="#ppt_x"/>
                                          </p:val>
                                        </p:tav>
                                      </p:tavLst>
                                    </p:anim>
                                    <p:anim calcmode="lin" valueType="num">
                                      <p:cBhvr additive="base">
                                        <p:cTn id="141" dur="500" fill="hold"/>
                                        <p:tgtEl>
                                          <p:spTgt spid="30"/>
                                        </p:tgtEl>
                                        <p:attrNameLst>
                                          <p:attrName>ppt_y</p:attrName>
                                        </p:attrNameLst>
                                      </p:cBhvr>
                                      <p:tavLst>
                                        <p:tav tm="0">
                                          <p:val>
                                            <p:strVal val="1+#ppt_h/2"/>
                                          </p:val>
                                        </p:tav>
                                        <p:tav tm="100000">
                                          <p:val>
                                            <p:strVal val="#ppt_y"/>
                                          </p:val>
                                        </p:tav>
                                      </p:tavLst>
                                    </p:anim>
                                  </p:childTnLst>
                                </p:cTn>
                              </p:par>
                              <p:par>
                                <p:cTn id="142" presetID="2" presetClass="entr" presetSubtype="4" fill="hold" grpId="0" nodeType="withEffect">
                                  <p:stCondLst>
                                    <p:cond delay="0"/>
                                  </p:stCondLst>
                                  <p:childTnLst>
                                    <p:set>
                                      <p:cBhvr>
                                        <p:cTn id="143" dur="1" fill="hold">
                                          <p:stCondLst>
                                            <p:cond delay="0"/>
                                          </p:stCondLst>
                                        </p:cTn>
                                        <p:tgtEl>
                                          <p:spTgt spid="31"/>
                                        </p:tgtEl>
                                        <p:attrNameLst>
                                          <p:attrName>style.visibility</p:attrName>
                                        </p:attrNameLst>
                                      </p:cBhvr>
                                      <p:to>
                                        <p:strVal val="visible"/>
                                      </p:to>
                                    </p:set>
                                    <p:anim calcmode="lin" valueType="num">
                                      <p:cBhvr additive="base">
                                        <p:cTn id="144" dur="500" fill="hold"/>
                                        <p:tgtEl>
                                          <p:spTgt spid="31"/>
                                        </p:tgtEl>
                                        <p:attrNameLst>
                                          <p:attrName>ppt_x</p:attrName>
                                        </p:attrNameLst>
                                      </p:cBhvr>
                                      <p:tavLst>
                                        <p:tav tm="0">
                                          <p:val>
                                            <p:strVal val="#ppt_x"/>
                                          </p:val>
                                        </p:tav>
                                        <p:tav tm="100000">
                                          <p:val>
                                            <p:strVal val="#ppt_x"/>
                                          </p:val>
                                        </p:tav>
                                      </p:tavLst>
                                    </p:anim>
                                    <p:anim calcmode="lin" valueType="num">
                                      <p:cBhvr additive="base">
                                        <p:cTn id="14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grpId="0" nodeType="clickEffect">
                                  <p:stCondLst>
                                    <p:cond delay="0"/>
                                  </p:stCondLst>
                                  <p:childTnLst>
                                    <p:set>
                                      <p:cBhvr>
                                        <p:cTn id="149" dur="1" fill="hold">
                                          <p:stCondLst>
                                            <p:cond delay="0"/>
                                          </p:stCondLst>
                                        </p:cTn>
                                        <p:tgtEl>
                                          <p:spTgt spid="38"/>
                                        </p:tgtEl>
                                        <p:attrNameLst>
                                          <p:attrName>style.visibility</p:attrName>
                                        </p:attrNameLst>
                                      </p:cBhvr>
                                      <p:to>
                                        <p:strVal val="visible"/>
                                      </p:to>
                                    </p:set>
                                    <p:anim calcmode="lin" valueType="num">
                                      <p:cBhvr>
                                        <p:cTn id="150" dur="500" fill="hold"/>
                                        <p:tgtEl>
                                          <p:spTgt spid="38"/>
                                        </p:tgtEl>
                                        <p:attrNameLst>
                                          <p:attrName>ppt_w</p:attrName>
                                        </p:attrNameLst>
                                      </p:cBhvr>
                                      <p:tavLst>
                                        <p:tav tm="0">
                                          <p:val>
                                            <p:fltVal val="0"/>
                                          </p:val>
                                        </p:tav>
                                        <p:tav tm="100000">
                                          <p:val>
                                            <p:strVal val="#ppt_w"/>
                                          </p:val>
                                        </p:tav>
                                      </p:tavLst>
                                    </p:anim>
                                    <p:anim calcmode="lin" valueType="num">
                                      <p:cBhvr>
                                        <p:cTn id="151" dur="500" fill="hold"/>
                                        <p:tgtEl>
                                          <p:spTgt spid="38"/>
                                        </p:tgtEl>
                                        <p:attrNameLst>
                                          <p:attrName>ppt_h</p:attrName>
                                        </p:attrNameLst>
                                      </p:cBhvr>
                                      <p:tavLst>
                                        <p:tav tm="0">
                                          <p:val>
                                            <p:fltVal val="0"/>
                                          </p:val>
                                        </p:tav>
                                        <p:tav tm="100000">
                                          <p:val>
                                            <p:strVal val="#ppt_h"/>
                                          </p:val>
                                        </p:tav>
                                      </p:tavLst>
                                    </p:anim>
                                    <p:animEffect transition="in" filter="fade">
                                      <p:cBhvr>
                                        <p:cTn id="15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4" grpId="0" animBg="1"/>
      <p:bldP spid="15" grpId="0" animBg="1"/>
      <p:bldP spid="16" grpId="0" animBg="1"/>
      <p:bldP spid="18" grpId="0" animBg="1"/>
      <p:bldP spid="19" grpId="0" animBg="1"/>
      <p:bldP spid="20" grpId="0" animBg="1"/>
      <p:bldP spid="25" grpId="0" animBg="1"/>
      <p:bldP spid="26" grpId="0" animBg="1"/>
      <p:bldP spid="27" grpId="0" animBg="1"/>
      <p:bldP spid="29" grpId="0" animBg="1"/>
      <p:bldP spid="30" grpId="0" animBg="1"/>
      <p:bldP spid="31" grpId="0" animBg="1"/>
      <p:bldP spid="32" grpId="0" animBg="1"/>
      <p:bldP spid="34" grpId="0" animBg="1"/>
      <p:bldP spid="35" grpId="0" animBg="1"/>
      <p:bldP spid="36" grpId="0" animBg="1"/>
      <p:bldP spid="37" grpId="0" animBg="1"/>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
        <p:nvSpPr>
          <p:cNvPr id="4" name="Text 1"/>
          <p:cNvSpPr/>
          <p:nvPr/>
        </p:nvSpPr>
        <p:spPr>
          <a:xfrm>
            <a:off x="844181" y="245983"/>
            <a:ext cx="13014186" cy="1388745"/>
          </a:xfrm>
          <a:prstGeom prst="rect">
            <a:avLst/>
          </a:prstGeom>
          <a:noFill/>
          <a:ln/>
        </p:spPr>
        <p:txBody>
          <a:bodyPr wrap="square" rtlCol="0" anchor="t"/>
          <a:lstStyle/>
          <a:p>
            <a:pPr marL="0" indent="0">
              <a:lnSpc>
                <a:spcPts val="5468"/>
              </a:lnSpc>
              <a:buNone/>
            </a:pPr>
            <a:r>
              <a:rPr lang="en-US" sz="4374" b="1" kern="0" spc="-35" dirty="0">
                <a:solidFill>
                  <a:srgbClr val="000000"/>
                </a:solidFill>
                <a:latin typeface="adonis-web" pitchFamily="34" charset="0"/>
                <a:ea typeface="adonis-web" pitchFamily="34" charset="-122"/>
                <a:cs typeface="adonis-web" pitchFamily="34" charset="-120"/>
              </a:rPr>
              <a:t>COMMENT OBTENIR DES AFFILIES NATURELLEMENT</a:t>
            </a:r>
            <a:endParaRPr lang="en-US" sz="4374" dirty="0"/>
          </a:p>
        </p:txBody>
      </p:sp>
      <p:sp>
        <p:nvSpPr>
          <p:cNvPr id="19" name="ZoneTexte 18">
            <a:extLst>
              <a:ext uri="{FF2B5EF4-FFF2-40B4-BE49-F238E27FC236}">
                <a16:creationId xmlns:a16="http://schemas.microsoft.com/office/drawing/2014/main" id="{087F029A-E3CE-3093-2542-C56576F56F9B}"/>
              </a:ext>
            </a:extLst>
          </p:cNvPr>
          <p:cNvSpPr txBox="1"/>
          <p:nvPr/>
        </p:nvSpPr>
        <p:spPr>
          <a:xfrm>
            <a:off x="1194619" y="1691379"/>
            <a:ext cx="5294671" cy="646331"/>
          </a:xfrm>
          <a:prstGeom prst="rect">
            <a:avLst/>
          </a:prstGeom>
          <a:noFill/>
        </p:spPr>
        <p:txBody>
          <a:bodyPr wrap="square">
            <a:spAutoFit/>
          </a:bodyPr>
          <a:lstStyle/>
          <a:p>
            <a:r>
              <a:rPr lang="fr-FR" sz="3600" b="1" dirty="0"/>
              <a:t>1. Connaitre le produit:</a:t>
            </a:r>
            <a:endParaRPr lang="fr-FR" sz="3600" dirty="0"/>
          </a:p>
        </p:txBody>
      </p:sp>
      <p:sp>
        <p:nvSpPr>
          <p:cNvPr id="20" name="ZoneTexte 19">
            <a:extLst>
              <a:ext uri="{FF2B5EF4-FFF2-40B4-BE49-F238E27FC236}">
                <a16:creationId xmlns:a16="http://schemas.microsoft.com/office/drawing/2014/main" id="{E46E04B4-883B-C10E-329E-BB1B7872AE1F}"/>
              </a:ext>
            </a:extLst>
          </p:cNvPr>
          <p:cNvSpPr txBox="1"/>
          <p:nvPr/>
        </p:nvSpPr>
        <p:spPr>
          <a:xfrm>
            <a:off x="1194617" y="2876166"/>
            <a:ext cx="11887201" cy="646331"/>
          </a:xfrm>
          <a:prstGeom prst="rect">
            <a:avLst/>
          </a:prstGeom>
          <a:noFill/>
        </p:spPr>
        <p:txBody>
          <a:bodyPr wrap="square">
            <a:spAutoFit/>
          </a:bodyPr>
          <a:lstStyle/>
          <a:p>
            <a:r>
              <a:rPr lang="fr-FR" sz="3600" b="1" dirty="0"/>
              <a:t>2. Maitriser Son tableau de bord et le fonctionnement</a:t>
            </a:r>
            <a:endParaRPr lang="fr-FR" sz="3600" dirty="0"/>
          </a:p>
        </p:txBody>
      </p:sp>
      <p:sp>
        <p:nvSpPr>
          <p:cNvPr id="21" name="ZoneTexte 20">
            <a:extLst>
              <a:ext uri="{FF2B5EF4-FFF2-40B4-BE49-F238E27FC236}">
                <a16:creationId xmlns:a16="http://schemas.microsoft.com/office/drawing/2014/main" id="{CA0CAEE6-D2DD-2E8A-1352-FE15382E92BF}"/>
              </a:ext>
            </a:extLst>
          </p:cNvPr>
          <p:cNvSpPr txBox="1"/>
          <p:nvPr/>
        </p:nvSpPr>
        <p:spPr>
          <a:xfrm>
            <a:off x="1347018" y="3791634"/>
            <a:ext cx="7329950" cy="646331"/>
          </a:xfrm>
          <a:prstGeom prst="rect">
            <a:avLst/>
          </a:prstGeom>
          <a:noFill/>
        </p:spPr>
        <p:txBody>
          <a:bodyPr wrap="square">
            <a:spAutoFit/>
          </a:bodyPr>
          <a:lstStyle/>
          <a:p>
            <a:r>
              <a:rPr lang="fr-FR" sz="3600" b="1" dirty="0"/>
              <a:t>3. Utiliser les Outils (Réseau social, …</a:t>
            </a:r>
            <a:endParaRPr lang="fr-FR" sz="3600" dirty="0"/>
          </a:p>
        </p:txBody>
      </p:sp>
      <p:sp>
        <p:nvSpPr>
          <p:cNvPr id="22" name="ZoneTexte 21">
            <a:extLst>
              <a:ext uri="{FF2B5EF4-FFF2-40B4-BE49-F238E27FC236}">
                <a16:creationId xmlns:a16="http://schemas.microsoft.com/office/drawing/2014/main" id="{04C2ED00-D9CB-C69A-26CB-C67E6459450D}"/>
              </a:ext>
            </a:extLst>
          </p:cNvPr>
          <p:cNvSpPr txBox="1"/>
          <p:nvPr/>
        </p:nvSpPr>
        <p:spPr>
          <a:xfrm>
            <a:off x="1347018" y="4914053"/>
            <a:ext cx="7329950" cy="646331"/>
          </a:xfrm>
          <a:prstGeom prst="rect">
            <a:avLst/>
          </a:prstGeom>
          <a:noFill/>
        </p:spPr>
        <p:txBody>
          <a:bodyPr wrap="square">
            <a:spAutoFit/>
          </a:bodyPr>
          <a:lstStyle/>
          <a:p>
            <a:r>
              <a:rPr lang="fr-FR" sz="3600" b="1" dirty="0"/>
              <a:t>4. Utiliser les Témoignages</a:t>
            </a:r>
            <a:endParaRPr lang="fr-FR" sz="3600" dirty="0"/>
          </a:p>
        </p:txBody>
      </p:sp>
      <p:sp>
        <p:nvSpPr>
          <p:cNvPr id="23" name="ZoneTexte 22">
            <a:extLst>
              <a:ext uri="{FF2B5EF4-FFF2-40B4-BE49-F238E27FC236}">
                <a16:creationId xmlns:a16="http://schemas.microsoft.com/office/drawing/2014/main" id="{C194DC58-AA2E-0C1B-7217-889638C6C9D0}"/>
              </a:ext>
            </a:extLst>
          </p:cNvPr>
          <p:cNvSpPr txBox="1"/>
          <p:nvPr/>
        </p:nvSpPr>
        <p:spPr>
          <a:xfrm>
            <a:off x="1347018" y="6215055"/>
            <a:ext cx="7329950" cy="646331"/>
          </a:xfrm>
          <a:prstGeom prst="rect">
            <a:avLst/>
          </a:prstGeom>
          <a:noFill/>
        </p:spPr>
        <p:txBody>
          <a:bodyPr wrap="square">
            <a:spAutoFit/>
          </a:bodyPr>
          <a:lstStyle/>
          <a:p>
            <a:r>
              <a:rPr lang="fr-FR" sz="3600" b="1" dirty="0"/>
              <a:t>5.Utilisez les outils du système</a:t>
            </a:r>
            <a:endParaRPr lang="fr-FR"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63347" y="1053388"/>
            <a:ext cx="10252253" cy="4433012"/>
          </a:xfrm>
        </p:spPr>
        <p:txBody>
          <a:bodyPr/>
          <a:lstStyle/>
          <a:p>
            <a:pPr algn="ctr"/>
            <a:r>
              <a:rPr lang="fr-FR" dirty="0">
                <a:solidFill>
                  <a:schemeClr val="bg1"/>
                </a:solidFill>
                <a:latin typeface="Times New Roman" panose="02020603050405020304" pitchFamily="18" charset="0"/>
                <a:cs typeface="Times New Roman" panose="02020603050405020304" pitchFamily="18" charset="0"/>
              </a:rPr>
              <a:t>LE </a:t>
            </a:r>
            <a:br>
              <a:rPr lang="fr-FR" dirty="0">
                <a:solidFill>
                  <a:schemeClr val="bg1"/>
                </a:solidFill>
                <a:latin typeface="Times New Roman" panose="02020603050405020304" pitchFamily="18" charset="0"/>
                <a:cs typeface="Times New Roman" panose="02020603050405020304" pitchFamily="18" charset="0"/>
              </a:rPr>
            </a:br>
            <a:r>
              <a:rPr lang="fr-FR" dirty="0">
                <a:solidFill>
                  <a:schemeClr val="bg1"/>
                </a:solidFill>
                <a:latin typeface="Times New Roman" panose="02020603050405020304" pitchFamily="18" charset="0"/>
                <a:cs typeface="Times New Roman" panose="02020603050405020304" pitchFamily="18" charset="0"/>
              </a:rPr>
              <a:t>SYSTÈME DE </a:t>
            </a:r>
            <a:br>
              <a:rPr lang="fr-FR" dirty="0">
                <a:solidFill>
                  <a:schemeClr val="bg1"/>
                </a:solidFill>
                <a:latin typeface="Times New Roman" panose="02020603050405020304" pitchFamily="18" charset="0"/>
                <a:cs typeface="Times New Roman" panose="02020603050405020304" pitchFamily="18" charset="0"/>
              </a:rPr>
            </a:br>
            <a:r>
              <a:rPr lang="fr-FR" dirty="0">
                <a:solidFill>
                  <a:schemeClr val="bg1"/>
                </a:solidFill>
                <a:latin typeface="Times New Roman" panose="02020603050405020304" pitchFamily="18" charset="0"/>
                <a:cs typeface="Times New Roman" panose="02020603050405020304" pitchFamily="18" charset="0"/>
              </a:rPr>
              <a:t>D’AUTOFINANCEMENT PAR LA FORMATION</a:t>
            </a:r>
          </a:p>
        </p:txBody>
      </p:sp>
      <p:sp>
        <p:nvSpPr>
          <p:cNvPr id="3" name="Sous-titre 2"/>
          <p:cNvSpPr>
            <a:spLocks noGrp="1"/>
          </p:cNvSpPr>
          <p:nvPr>
            <p:ph type="subTitle" idx="1"/>
          </p:nvPr>
        </p:nvSpPr>
        <p:spPr>
          <a:xfrm>
            <a:off x="131675" y="6305703"/>
            <a:ext cx="14352422" cy="1755647"/>
          </a:xfrm>
        </p:spPr>
        <p:txBody>
          <a:bodyPr>
            <a:normAutofit/>
          </a:bodyPr>
          <a:lstStyle/>
          <a:p>
            <a:pPr algn="ctr"/>
            <a:r>
              <a:rPr lang="fr-FR" sz="3360" b="1" i="1" dirty="0">
                <a:effectLst>
                  <a:outerShdw dist="38100" dir="2700000" algn="bl">
                    <a:schemeClr val="accent5"/>
                  </a:outerShdw>
                </a:effectLst>
                <a:latin typeface="Times New Roman" panose="02020603050405020304" pitchFamily="18" charset="0"/>
                <a:cs typeface="Times New Roman" panose="02020603050405020304" pitchFamily="18" charset="0"/>
              </a:rPr>
              <a:t>Vous ne le savez peut-être pas encore mais en vous formant avec nous VOUS VOUS AUTOFINANCER SANS EFFORT NI PRÊT, NI DETTES ET NI INTERET SUR VOS BENEFICES</a:t>
            </a:r>
            <a:endParaRPr lang="fr-FR" sz="3360" b="1" i="1" dirty="0">
              <a:latin typeface="Times New Roman" panose="02020603050405020304" pitchFamily="18" charset="0"/>
              <a:cs typeface="Times New Roman" panose="02020603050405020304" pitchFamily="18" charset="0"/>
            </a:endParaRPr>
          </a:p>
          <a:p>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4630399" cy="1053389"/>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6872" y="889880"/>
            <a:ext cx="5033528" cy="3337448"/>
          </a:xfrm>
          <a:prstGeom prst="ellipse">
            <a:avLst/>
          </a:prstGeom>
          <a:ln>
            <a:noFill/>
          </a:ln>
          <a:effectLst>
            <a:softEdge rad="112500"/>
          </a:effectLst>
        </p:spPr>
      </p:pic>
      <p:pic>
        <p:nvPicPr>
          <p:cNvPr id="5" name="Image 4">
            <a:extLst>
              <a:ext uri="{FF2B5EF4-FFF2-40B4-BE49-F238E27FC236}">
                <a16:creationId xmlns:a16="http://schemas.microsoft.com/office/drawing/2014/main" id="{FE003BBC-676B-FD68-7754-EF8BBC274E99}"/>
              </a:ext>
            </a:extLst>
          </p:cNvPr>
          <p:cNvPicPr>
            <a:picLocks noChangeAspect="1"/>
          </p:cNvPicPr>
          <p:nvPr/>
        </p:nvPicPr>
        <p:blipFill>
          <a:blip r:embed="rId4"/>
          <a:stretch>
            <a:fillRect/>
          </a:stretch>
        </p:blipFill>
        <p:spPr>
          <a:xfrm>
            <a:off x="15669" y="-7928"/>
            <a:ext cx="966573" cy="966573"/>
          </a:xfrm>
          <a:prstGeom prst="rect">
            <a:avLst/>
          </a:prstGeom>
        </p:spPr>
      </p:pic>
    </p:spTree>
    <p:extLst>
      <p:ext uri="{BB962C8B-B14F-4D97-AF65-F5344CB8AC3E}">
        <p14:creationId xmlns:p14="http://schemas.microsoft.com/office/powerpoint/2010/main" val="3134488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1337639"/>
            <a:ext cx="14367052" cy="3485084"/>
          </a:xfrm>
        </p:spPr>
        <p:txBody>
          <a:bodyPr/>
          <a:lstStyle/>
          <a:p>
            <a:pPr algn="ctr"/>
            <a:r>
              <a:rPr lang="fr-FR" sz="4320" dirty="0">
                <a:solidFill>
                  <a:schemeClr val="bg1"/>
                </a:solidFill>
                <a:latin typeface="Times New Roman" panose="02020603050405020304" pitchFamily="18" charset="0"/>
                <a:cs typeface="Times New Roman" panose="02020603050405020304" pitchFamily="18" charset="0"/>
              </a:rPr>
              <a:t>Nous accompagnons tous ceux qui achètent notre kit de formation d’entrepreneur.</a:t>
            </a:r>
            <a:br>
              <a:rPr lang="fr-FR" sz="4320" dirty="0">
                <a:solidFill>
                  <a:schemeClr val="bg1"/>
                </a:solidFill>
                <a:latin typeface="Times New Roman" panose="02020603050405020304" pitchFamily="18" charset="0"/>
                <a:cs typeface="Times New Roman" panose="02020603050405020304" pitchFamily="18" charset="0"/>
              </a:rPr>
            </a:br>
            <a:r>
              <a:rPr lang="fr-FR" sz="4320" dirty="0">
                <a:solidFill>
                  <a:schemeClr val="bg1"/>
                </a:solidFill>
                <a:latin typeface="Times New Roman" panose="02020603050405020304" pitchFamily="18" charset="0"/>
                <a:cs typeface="Times New Roman" panose="02020603050405020304" pitchFamily="18" charset="0"/>
              </a:rPr>
              <a:t>Et pour vous permettre de gagner beaucoup d’argent  pour entreprendre nous Utilisons le Système d’affiliation à niveau multiple</a:t>
            </a:r>
            <a:endParaRPr lang="fr-FR" sz="4320" dirty="0">
              <a:solidFill>
                <a:srgbClr val="0000FF"/>
              </a:solidFill>
              <a:latin typeface="Times New Roman" panose="02020603050405020304" pitchFamily="18" charset="0"/>
              <a:cs typeface="Times New Roman" panose="02020603050405020304" pitchFamily="18" charset="0"/>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4630399" cy="1053389"/>
          </a:xfrm>
          <a:prstGeom prst="rect">
            <a:avLst/>
          </a:prstGeom>
        </p:spPr>
      </p:pic>
      <p:pic>
        <p:nvPicPr>
          <p:cNvPr id="4" name="Image 3">
            <a:extLst>
              <a:ext uri="{FF2B5EF4-FFF2-40B4-BE49-F238E27FC236}">
                <a16:creationId xmlns:a16="http://schemas.microsoft.com/office/drawing/2014/main" id="{DCCB840D-9D4B-DDAA-3288-67BCF2CA6FA7}"/>
              </a:ext>
            </a:extLst>
          </p:cNvPr>
          <p:cNvPicPr>
            <a:picLocks noChangeAspect="1"/>
          </p:cNvPicPr>
          <p:nvPr/>
        </p:nvPicPr>
        <p:blipFill>
          <a:blip r:embed="rId3"/>
          <a:stretch>
            <a:fillRect/>
          </a:stretch>
        </p:blipFill>
        <p:spPr>
          <a:xfrm>
            <a:off x="15669" y="-7928"/>
            <a:ext cx="966573" cy="966573"/>
          </a:xfrm>
          <a:prstGeom prst="rect">
            <a:avLst/>
          </a:prstGeom>
        </p:spPr>
      </p:pic>
      <p:sp>
        <p:nvSpPr>
          <p:cNvPr id="7" name="ZoneTexte 6">
            <a:extLst>
              <a:ext uri="{FF2B5EF4-FFF2-40B4-BE49-F238E27FC236}">
                <a16:creationId xmlns:a16="http://schemas.microsoft.com/office/drawing/2014/main" id="{5EDE24BF-565F-12DC-5C77-EE4DA7F191F7}"/>
              </a:ext>
            </a:extLst>
          </p:cNvPr>
          <p:cNvSpPr txBox="1"/>
          <p:nvPr/>
        </p:nvSpPr>
        <p:spPr>
          <a:xfrm>
            <a:off x="280220" y="6245630"/>
            <a:ext cx="14086832" cy="1754326"/>
          </a:xfrm>
          <a:prstGeom prst="rect">
            <a:avLst/>
          </a:prstGeom>
          <a:noFill/>
        </p:spPr>
        <p:txBody>
          <a:bodyPr wrap="square" rtlCol="0">
            <a:spAutoFit/>
          </a:bodyPr>
          <a:lstStyle/>
          <a:p>
            <a:pPr algn="ctr"/>
            <a:r>
              <a:rPr lang="fr-FR" sz="3600" b="1" dirty="0">
                <a:solidFill>
                  <a:srgbClr val="FF0000"/>
                </a:solidFill>
                <a:latin typeface="Times New Roman" panose="02020603050405020304" pitchFamily="18" charset="0"/>
                <a:cs typeface="Times New Roman" panose="02020603050405020304" pitchFamily="18" charset="0"/>
              </a:rPr>
              <a:t>Nous récompensons nos clients avec un système d’a</a:t>
            </a:r>
            <a:r>
              <a:rPr lang="en-US" sz="3600" b="1" dirty="0" err="1">
                <a:solidFill>
                  <a:srgbClr val="FF0000"/>
                </a:solidFill>
                <a:latin typeface="Times New Roman" panose="02020603050405020304" pitchFamily="18" charset="0"/>
                <a:cs typeface="Times New Roman" panose="02020603050405020304" pitchFamily="18" charset="0"/>
              </a:rPr>
              <a:t>ffiliation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hybride</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combinant</a:t>
            </a:r>
            <a:r>
              <a:rPr lang="en-US" sz="3600" b="1" dirty="0">
                <a:solidFill>
                  <a:srgbClr val="FF0000"/>
                </a:solidFill>
                <a:latin typeface="Times New Roman" panose="02020603050405020304" pitchFamily="18" charset="0"/>
                <a:cs typeface="Times New Roman" panose="02020603050405020304" pitchFamily="18" charset="0"/>
              </a:rPr>
              <a:t>  le CPS (à la vente),  le CPL ( au plomb) et le LTV (à vie)</a:t>
            </a:r>
          </a:p>
          <a:p>
            <a:pPr algn="ctr"/>
            <a:endParaRPr lang="fr-BF" sz="3600" b="1" dirty="0"/>
          </a:p>
        </p:txBody>
      </p:sp>
    </p:spTree>
    <p:extLst>
      <p:ext uri="{BB962C8B-B14F-4D97-AF65-F5344CB8AC3E}">
        <p14:creationId xmlns:p14="http://schemas.microsoft.com/office/powerpoint/2010/main" val="841682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0" y="6276442"/>
            <a:ext cx="14352422" cy="1953158"/>
          </a:xfrm>
        </p:spPr>
        <p:txBody>
          <a:bodyPr>
            <a:normAutofit fontScale="92500" lnSpcReduction="20000"/>
          </a:bodyPr>
          <a:lstStyle/>
          <a:p>
            <a:r>
              <a:rPr lang="fr-FR" sz="2400" dirty="0"/>
              <a:t>Starter = Tout inscrit à la formation (limite 33 </a:t>
            </a:r>
            <a:r>
              <a:rPr lang="fr-FR" dirty="0"/>
              <a:t>Pôle de Croissance </a:t>
            </a:r>
            <a:r>
              <a:rPr lang="fr-FR" sz="2400" dirty="0"/>
              <a:t>): </a:t>
            </a:r>
            <a:r>
              <a:rPr lang="fr-FR" sz="2400" i="1" dirty="0"/>
              <a:t>tu pourrais gagner jusqu’à 198000F </a:t>
            </a:r>
          </a:p>
          <a:p>
            <a:r>
              <a:rPr lang="fr-FR" sz="2400" dirty="0"/>
              <a:t>Start    = avoir directement ≥≥ soi 1 à 3 pôles (limite  </a:t>
            </a:r>
            <a:r>
              <a:rPr lang="fr-FR" sz="2880" dirty="0"/>
              <a:t>99 </a:t>
            </a:r>
            <a:r>
              <a:rPr lang="fr-FR" sz="2400" dirty="0"/>
              <a:t>Pôle de Croissance ): </a:t>
            </a:r>
            <a:r>
              <a:rPr lang="fr-FR" sz="2400" i="1" dirty="0"/>
              <a:t>tu pourrais gagner jusqu’à 534000F</a:t>
            </a:r>
            <a:endParaRPr lang="fr-FR" sz="2400" dirty="0"/>
          </a:p>
          <a:p>
            <a:r>
              <a:rPr lang="fr-FR" sz="2400" dirty="0"/>
              <a:t>Super Start= Avoir sous soi 3 à 5 pôles direct et 2 en prof: </a:t>
            </a:r>
            <a:r>
              <a:rPr lang="fr-FR" sz="2400" i="1" dirty="0"/>
              <a:t>tu pourrais gagner jusqu’à 2 673 000F</a:t>
            </a:r>
            <a:endParaRPr lang="fr-FR" sz="2400" dirty="0"/>
          </a:p>
          <a:p>
            <a:r>
              <a:rPr lang="fr-FR" sz="2400" dirty="0"/>
              <a:t>Partenaire= Avoir réalisé son projet et vous recevrez 25% de ce que vous avez investi dans votre projet comme font de roulement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00722"/>
            <a:ext cx="14630399" cy="1053389"/>
          </a:xfrm>
          <a:prstGeom prst="rect">
            <a:avLst/>
          </a:prstGeom>
        </p:spPr>
      </p:pic>
      <p:graphicFrame>
        <p:nvGraphicFramePr>
          <p:cNvPr id="4" name="Tableau 4">
            <a:extLst>
              <a:ext uri="{FF2B5EF4-FFF2-40B4-BE49-F238E27FC236}">
                <a16:creationId xmlns:a16="http://schemas.microsoft.com/office/drawing/2014/main" id="{0F18C112-80E7-5382-C8E2-C0C7BCDEF62D}"/>
              </a:ext>
            </a:extLst>
          </p:cNvPr>
          <p:cNvGraphicFramePr>
            <a:graphicFrameLocks noGrp="1"/>
          </p:cNvGraphicFramePr>
          <p:nvPr>
            <p:extLst>
              <p:ext uri="{D42A27DB-BD31-4B8C-83A1-F6EECF244321}">
                <p14:modId xmlns:p14="http://schemas.microsoft.com/office/powerpoint/2010/main" val="1716636488"/>
              </p:ext>
            </p:extLst>
          </p:nvPr>
        </p:nvGraphicFramePr>
        <p:xfrm>
          <a:off x="138988" y="589321"/>
          <a:ext cx="14352424" cy="5230806"/>
        </p:xfrm>
        <a:graphic>
          <a:graphicData uri="http://schemas.openxmlformats.org/drawingml/2006/table">
            <a:tbl>
              <a:tblPr firstRow="1" bandRow="1">
                <a:tableStyleId>{35758FB7-9AC5-4552-8A53-C91805E547FA}</a:tableStyleId>
              </a:tblPr>
              <a:tblGrid>
                <a:gridCol w="1415227">
                  <a:extLst>
                    <a:ext uri="{9D8B030D-6E8A-4147-A177-3AD203B41FA5}">
                      <a16:colId xmlns:a16="http://schemas.microsoft.com/office/drawing/2014/main" val="2312393498"/>
                    </a:ext>
                  </a:extLst>
                </a:gridCol>
                <a:gridCol w="1061884">
                  <a:extLst>
                    <a:ext uri="{9D8B030D-6E8A-4147-A177-3AD203B41FA5}">
                      <a16:colId xmlns:a16="http://schemas.microsoft.com/office/drawing/2014/main" val="3904707682"/>
                    </a:ext>
                  </a:extLst>
                </a:gridCol>
                <a:gridCol w="1135625">
                  <a:extLst>
                    <a:ext uri="{9D8B030D-6E8A-4147-A177-3AD203B41FA5}">
                      <a16:colId xmlns:a16="http://schemas.microsoft.com/office/drawing/2014/main" val="3900577598"/>
                    </a:ext>
                  </a:extLst>
                </a:gridCol>
                <a:gridCol w="1644236">
                  <a:extLst>
                    <a:ext uri="{9D8B030D-6E8A-4147-A177-3AD203B41FA5}">
                      <a16:colId xmlns:a16="http://schemas.microsoft.com/office/drawing/2014/main" val="174149261"/>
                    </a:ext>
                  </a:extLst>
                </a:gridCol>
                <a:gridCol w="1639112">
                  <a:extLst>
                    <a:ext uri="{9D8B030D-6E8A-4147-A177-3AD203B41FA5}">
                      <a16:colId xmlns:a16="http://schemas.microsoft.com/office/drawing/2014/main" val="3323110904"/>
                    </a:ext>
                  </a:extLst>
                </a:gridCol>
                <a:gridCol w="1919682">
                  <a:extLst>
                    <a:ext uri="{9D8B030D-6E8A-4147-A177-3AD203B41FA5}">
                      <a16:colId xmlns:a16="http://schemas.microsoft.com/office/drawing/2014/main" val="1479730870"/>
                    </a:ext>
                  </a:extLst>
                </a:gridCol>
                <a:gridCol w="1506211">
                  <a:extLst>
                    <a:ext uri="{9D8B030D-6E8A-4147-A177-3AD203B41FA5}">
                      <a16:colId xmlns:a16="http://schemas.microsoft.com/office/drawing/2014/main" val="3820420327"/>
                    </a:ext>
                  </a:extLst>
                </a:gridCol>
                <a:gridCol w="2283314">
                  <a:extLst>
                    <a:ext uri="{9D8B030D-6E8A-4147-A177-3AD203B41FA5}">
                      <a16:colId xmlns:a16="http://schemas.microsoft.com/office/drawing/2014/main" val="3977103371"/>
                    </a:ext>
                  </a:extLst>
                </a:gridCol>
                <a:gridCol w="1747133">
                  <a:extLst>
                    <a:ext uri="{9D8B030D-6E8A-4147-A177-3AD203B41FA5}">
                      <a16:colId xmlns:a16="http://schemas.microsoft.com/office/drawing/2014/main" val="380289188"/>
                    </a:ext>
                  </a:extLst>
                </a:gridCol>
              </a:tblGrid>
              <a:tr h="902354">
                <a:tc>
                  <a:txBody>
                    <a:bodyPr/>
                    <a:lstStyle/>
                    <a:p>
                      <a:pPr algn="ctr"/>
                      <a:r>
                        <a:rPr lang="fr-FR" sz="1800" b="1" kern="1200" dirty="0">
                          <a:solidFill>
                            <a:srgbClr val="FF0000"/>
                          </a:solidFill>
                          <a:latin typeface="+mn-lt"/>
                          <a:ea typeface="+mn-ea"/>
                          <a:cs typeface="+mn-cs"/>
                        </a:rPr>
                        <a:t>POSITION</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algn="ctr"/>
                      <a:r>
                        <a:rPr lang="fr-FR" sz="2400" b="1" kern="1200" dirty="0">
                          <a:solidFill>
                            <a:schemeClr val="accent6">
                              <a:lumMod val="50000"/>
                            </a:schemeClr>
                          </a:solidFill>
                          <a:latin typeface="+mn-lt"/>
                          <a:ea typeface="+mn-ea"/>
                          <a:cs typeface="+mn-cs"/>
                        </a:rPr>
                        <a:t>POLE</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algn="ctr"/>
                      <a:r>
                        <a:rPr lang="fr-FR" sz="2200" b="1" kern="1200" dirty="0">
                          <a:solidFill>
                            <a:schemeClr val="accent2"/>
                          </a:solidFill>
                          <a:latin typeface="+mn-lt"/>
                          <a:ea typeface="+mn-ea"/>
                          <a:cs typeface="+mn-cs"/>
                        </a:rPr>
                        <a:t>TOTAL PC</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algn="ctr"/>
                      <a:r>
                        <a:rPr lang="fr-FR" sz="2200" b="1" kern="1200" dirty="0">
                          <a:solidFill>
                            <a:srgbClr val="009900"/>
                          </a:solidFill>
                          <a:latin typeface="+mn-lt"/>
                          <a:ea typeface="+mn-ea"/>
                          <a:cs typeface="+mn-cs"/>
                        </a:rPr>
                        <a:t>Kit D’activation</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algn="ctr"/>
                      <a:r>
                        <a:rPr lang="fr-FR" sz="2400" b="1" kern="1200">
                          <a:solidFill>
                            <a:schemeClr val="tx1"/>
                          </a:solidFill>
                          <a:latin typeface="+mn-lt"/>
                          <a:ea typeface="+mn-ea"/>
                          <a:cs typeface="+mn-cs"/>
                        </a:rPr>
                        <a:t>1</a:t>
                      </a:r>
                      <a:endParaRPr lang="fr-FR" sz="2400" b="1" kern="1200" dirty="0">
                        <a:solidFill>
                          <a:schemeClr val="tx1"/>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algn="ctr"/>
                      <a:r>
                        <a:rPr lang="fr-FR" sz="2400" b="1" kern="1200">
                          <a:solidFill>
                            <a:schemeClr val="tx1"/>
                          </a:solidFill>
                          <a:latin typeface="+mn-lt"/>
                          <a:ea typeface="+mn-ea"/>
                          <a:cs typeface="+mn-cs"/>
                        </a:rPr>
                        <a:t>2</a:t>
                      </a:r>
                      <a:endParaRPr lang="fr-FR" sz="2400" b="1" kern="1200" dirty="0">
                        <a:solidFill>
                          <a:schemeClr val="tx1"/>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algn="ctr"/>
                      <a:r>
                        <a:rPr lang="fr-FR" sz="2400" b="1" kern="1200">
                          <a:solidFill>
                            <a:schemeClr val="tx1"/>
                          </a:solidFill>
                          <a:latin typeface="+mn-lt"/>
                          <a:ea typeface="+mn-ea"/>
                          <a:cs typeface="+mn-cs"/>
                        </a:rPr>
                        <a:t>3</a:t>
                      </a:r>
                      <a:endParaRPr lang="fr-FR" sz="2400" b="1" kern="1200" dirty="0">
                        <a:solidFill>
                          <a:schemeClr val="tx1"/>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algn="ctr"/>
                      <a:r>
                        <a:rPr lang="fr-FR" sz="2400" b="1" kern="1200">
                          <a:solidFill>
                            <a:schemeClr val="tx1"/>
                          </a:solidFill>
                          <a:latin typeface="+mn-lt"/>
                          <a:ea typeface="+mn-ea"/>
                          <a:cs typeface="+mn-cs"/>
                        </a:rPr>
                        <a:t>4</a:t>
                      </a:r>
                      <a:endParaRPr lang="fr-FR" sz="2400" b="1" kern="1200" dirty="0">
                        <a:solidFill>
                          <a:schemeClr val="tx1"/>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algn="ctr"/>
                      <a:r>
                        <a:rPr lang="fr-FR" sz="2400" b="1" kern="1200">
                          <a:solidFill>
                            <a:schemeClr val="tx1"/>
                          </a:solidFill>
                          <a:latin typeface="+mn-lt"/>
                          <a:ea typeface="+mn-ea"/>
                          <a:cs typeface="+mn-cs"/>
                        </a:rPr>
                        <a:t>5</a:t>
                      </a:r>
                      <a:endParaRPr lang="fr-FR" sz="2400" b="1" kern="1200" dirty="0">
                        <a:solidFill>
                          <a:schemeClr val="tx1"/>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1969630426"/>
                  </a:ext>
                </a:extLst>
              </a:tr>
              <a:tr h="902354">
                <a:tc>
                  <a:txBody>
                    <a:bodyPr/>
                    <a:lstStyle/>
                    <a:p>
                      <a:pPr algn="ctr"/>
                      <a:r>
                        <a:rPr lang="fr-FR" sz="1800" b="1" kern="1200" dirty="0">
                          <a:solidFill>
                            <a:srgbClr val="FF0000"/>
                          </a:solidFill>
                          <a:latin typeface="+mn-lt"/>
                          <a:ea typeface="+mn-ea"/>
                          <a:cs typeface="+mn-cs"/>
                        </a:rPr>
                        <a:t>AFFILIE</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endParaRPr lang="fr-FR" sz="2200" b="1" kern="1200" dirty="0">
                        <a:solidFill>
                          <a:schemeClr val="accent6">
                            <a:lumMod val="50000"/>
                          </a:schemeClr>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endParaRPr lang="fr-FR" sz="2200" b="1" kern="1200" dirty="0">
                        <a:solidFill>
                          <a:schemeClr val="accent2"/>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algn="ctr"/>
                      <a:endParaRPr lang="fr-FR" sz="2200" b="1" kern="1200" dirty="0">
                        <a:solidFill>
                          <a:srgbClr val="009900"/>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r>
                        <a:rPr lang="fr-FR" sz="2200" b="1" kern="1200" dirty="0">
                          <a:solidFill>
                            <a:schemeClr val="tx1"/>
                          </a:solidFill>
                          <a:latin typeface="+mn-lt"/>
                          <a:ea typeface="+mn-ea"/>
                          <a:cs typeface="+mn-cs"/>
                        </a:rPr>
                        <a:t>Bonus Argent</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r>
                        <a:rPr lang="fr-FR" sz="2200" b="1" kern="1200">
                          <a:solidFill>
                            <a:schemeClr val="tx1"/>
                          </a:solidFill>
                          <a:latin typeface="+mn-lt"/>
                          <a:ea typeface="+mn-ea"/>
                          <a:cs typeface="+mn-cs"/>
                        </a:rPr>
                        <a:t>Bonus Or</a:t>
                      </a:r>
                      <a:endParaRPr lang="fr-FR" sz="2200" b="1" kern="1200" dirty="0">
                        <a:solidFill>
                          <a:schemeClr val="tx1"/>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r>
                        <a:rPr lang="fr-FR" sz="2200" b="1" kern="1200">
                          <a:solidFill>
                            <a:schemeClr val="tx1"/>
                          </a:solidFill>
                          <a:latin typeface="+mn-lt"/>
                          <a:ea typeface="+mn-ea"/>
                          <a:cs typeface="+mn-cs"/>
                        </a:rPr>
                        <a:t>Bonus Diamant</a:t>
                      </a:r>
                      <a:endParaRPr lang="fr-FR" sz="2200" b="1" kern="1200" dirty="0">
                        <a:solidFill>
                          <a:schemeClr val="tx1"/>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algn="ctr"/>
                      <a:r>
                        <a:rPr lang="fr-FR" sz="2200" b="1" kern="1200" dirty="0">
                          <a:solidFill>
                            <a:schemeClr val="tx1"/>
                          </a:solidFill>
                          <a:latin typeface="+mn-lt"/>
                          <a:ea typeface="+mn-ea"/>
                          <a:cs typeface="+mn-cs"/>
                        </a:rPr>
                        <a:t>Bonus de production</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r>
                        <a:rPr lang="fr-FR" sz="2200" b="1" kern="1200" dirty="0">
                          <a:solidFill>
                            <a:schemeClr val="tx1"/>
                          </a:solidFill>
                          <a:latin typeface="+mn-lt"/>
                          <a:ea typeface="+mn-ea"/>
                          <a:cs typeface="+mn-cs"/>
                        </a:rPr>
                        <a:t>Fond de Roulement</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2825919137"/>
                  </a:ext>
                </a:extLst>
              </a:tr>
              <a:tr h="841248">
                <a:tc>
                  <a:txBody>
                    <a:bodyPr/>
                    <a:lstStyle/>
                    <a:p>
                      <a:pPr algn="ctr"/>
                      <a:r>
                        <a:rPr lang="fr-FR" sz="1800" b="1" kern="1200" dirty="0">
                          <a:solidFill>
                            <a:srgbClr val="FF0000"/>
                          </a:solidFill>
                          <a:latin typeface="+mn-lt"/>
                          <a:ea typeface="+mn-ea"/>
                          <a:cs typeface="+mn-cs"/>
                        </a:rPr>
                        <a:t>STARTER</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kern="1200" dirty="0">
                          <a:solidFill>
                            <a:schemeClr val="accent6">
                              <a:lumMod val="50000"/>
                            </a:schemeClr>
                          </a:solidFill>
                          <a:latin typeface="+mn-lt"/>
                          <a:ea typeface="+mn-ea"/>
                          <a:cs typeface="+mn-cs"/>
                        </a:rPr>
                        <a:t>≥1</a:t>
                      </a:r>
                    </a:p>
                    <a:p>
                      <a:pPr algn="ctr"/>
                      <a:endParaRPr lang="fr-FR" sz="2400" b="1" kern="1200" dirty="0">
                        <a:solidFill>
                          <a:schemeClr val="accent6">
                            <a:lumMod val="50000"/>
                          </a:schemeClr>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kern="1200" dirty="0">
                          <a:solidFill>
                            <a:schemeClr val="accent2"/>
                          </a:solidFill>
                          <a:latin typeface="+mn-lt"/>
                          <a:ea typeface="+mn-ea"/>
                          <a:cs typeface="+mn-cs"/>
                        </a:rPr>
                        <a:t>33</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1" kern="1200" dirty="0">
                        <a:solidFill>
                          <a:srgbClr val="009900"/>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kern="1200" dirty="0">
                          <a:solidFill>
                            <a:schemeClr val="tx1"/>
                          </a:solidFill>
                          <a:latin typeface="+mn-lt"/>
                          <a:ea typeface="+mn-ea"/>
                          <a:cs typeface="+mn-cs"/>
                        </a:rPr>
                        <a:t>60%</a:t>
                      </a:r>
                    </a:p>
                    <a:p>
                      <a:endParaRPr lang="fr-FR" sz="2400" b="1" kern="1200" dirty="0">
                        <a:solidFill>
                          <a:schemeClr val="tx1"/>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2400" b="1" kern="1200" dirty="0">
                        <a:solidFill>
                          <a:schemeClr val="tx1"/>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algn="ctr"/>
                      <a:endParaRPr lang="fr-FR" sz="2400" b="1" kern="1200" dirty="0">
                        <a:solidFill>
                          <a:schemeClr val="tx1"/>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algn="ctr"/>
                      <a:endParaRPr lang="fr-FR" sz="2400" b="1" kern="1200" dirty="0">
                        <a:solidFill>
                          <a:schemeClr val="tx1"/>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rowSpan="4">
                  <a:txBody>
                    <a:bodyPr/>
                    <a:lstStyle/>
                    <a:p>
                      <a:pPr algn="ctr"/>
                      <a:r>
                        <a:rPr lang="fr-FR" sz="2400" b="1" kern="1200" dirty="0">
                          <a:solidFill>
                            <a:schemeClr val="tx1"/>
                          </a:solidFill>
                          <a:latin typeface="+mn-lt"/>
                          <a:ea typeface="+mn-ea"/>
                          <a:cs typeface="+mn-cs"/>
                        </a:rPr>
                        <a:t>15%</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kern="1200" dirty="0">
                          <a:solidFill>
                            <a:schemeClr val="tx1"/>
                          </a:solidFill>
                          <a:latin typeface="+mn-lt"/>
                          <a:ea typeface="+mn-ea"/>
                          <a:cs typeface="+mn-cs"/>
                        </a:rPr>
                        <a:t>À</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kern="1200" dirty="0">
                          <a:solidFill>
                            <a:schemeClr val="tx1"/>
                          </a:solidFill>
                          <a:latin typeface="+mn-lt"/>
                          <a:ea typeface="+mn-ea"/>
                          <a:cs typeface="+mn-cs"/>
                        </a:rPr>
                        <a:t>50%</a:t>
                      </a:r>
                    </a:p>
                    <a:p>
                      <a:pPr algn="ctr"/>
                      <a:endParaRPr lang="fr-FR" sz="2400" b="1" kern="1200" dirty="0">
                        <a:solidFill>
                          <a:schemeClr val="tx1"/>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1878668553"/>
                  </a:ext>
                </a:extLst>
              </a:tr>
              <a:tr h="841248">
                <a:tc>
                  <a:txBody>
                    <a:bodyPr/>
                    <a:lstStyle/>
                    <a:p>
                      <a:pPr algn="ctr"/>
                      <a:r>
                        <a:rPr lang="fr-FR" sz="1800" b="1" kern="1200" dirty="0">
                          <a:solidFill>
                            <a:srgbClr val="FF0000"/>
                          </a:solidFill>
                          <a:latin typeface="+mn-lt"/>
                          <a:ea typeface="+mn-ea"/>
                          <a:cs typeface="+mn-cs"/>
                        </a:rPr>
                        <a:t>START</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kern="1200" dirty="0">
                          <a:solidFill>
                            <a:schemeClr val="accent6">
                              <a:lumMod val="50000"/>
                            </a:schemeClr>
                          </a:solidFill>
                          <a:latin typeface="+mn-lt"/>
                          <a:ea typeface="+mn-ea"/>
                          <a:cs typeface="+mn-cs"/>
                        </a:rPr>
                        <a:t>≥ 3</a:t>
                      </a:r>
                    </a:p>
                    <a:p>
                      <a:pPr algn="ctr"/>
                      <a:endParaRPr lang="fr-FR" sz="2400" b="1" kern="1200" dirty="0">
                        <a:solidFill>
                          <a:schemeClr val="accent6">
                            <a:lumMod val="50000"/>
                          </a:schemeClr>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kern="1200" dirty="0">
                          <a:solidFill>
                            <a:schemeClr val="accent2"/>
                          </a:solidFill>
                          <a:latin typeface="+mn-lt"/>
                          <a:ea typeface="+mn-ea"/>
                          <a:cs typeface="+mn-cs"/>
                        </a:rPr>
                        <a:t>99</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1" kern="1200" dirty="0">
                        <a:solidFill>
                          <a:srgbClr val="009900"/>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kern="1200">
                          <a:solidFill>
                            <a:schemeClr val="tx1"/>
                          </a:solidFill>
                          <a:latin typeface="+mn-lt"/>
                          <a:ea typeface="+mn-ea"/>
                          <a:cs typeface="+mn-cs"/>
                        </a:rPr>
                        <a:t>60%</a:t>
                      </a:r>
                    </a:p>
                    <a:p>
                      <a:endParaRPr lang="fr-FR" sz="2400" b="1" kern="1200" dirty="0">
                        <a:solidFill>
                          <a:schemeClr val="tx1"/>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kern="1200" dirty="0">
                          <a:solidFill>
                            <a:schemeClr val="tx1"/>
                          </a:solidFill>
                          <a:latin typeface="+mn-lt"/>
                          <a:ea typeface="+mn-ea"/>
                          <a:cs typeface="+mn-cs"/>
                        </a:rPr>
                        <a:t>25%</a:t>
                      </a:r>
                    </a:p>
                    <a:p>
                      <a:pPr algn="ctr"/>
                      <a:endParaRPr lang="fr-FR" sz="2400" b="1" kern="1200" dirty="0">
                        <a:solidFill>
                          <a:schemeClr val="tx1"/>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2400" b="1" kern="1200" dirty="0">
                        <a:solidFill>
                          <a:schemeClr val="tx1"/>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2400" b="1" kern="1200" dirty="0">
                        <a:solidFill>
                          <a:schemeClr val="tx1"/>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vMerge="1">
                  <a:txBody>
                    <a:bodyPr/>
                    <a:lstStyle/>
                    <a:p>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3679856159"/>
                  </a:ext>
                </a:extLst>
              </a:tr>
              <a:tr h="902354">
                <a:tc>
                  <a:txBody>
                    <a:bodyPr/>
                    <a:lstStyle/>
                    <a:p>
                      <a:pPr algn="ctr"/>
                      <a:r>
                        <a:rPr lang="fr-FR" sz="1800" b="1" kern="1200" dirty="0">
                          <a:solidFill>
                            <a:srgbClr val="FF0000"/>
                          </a:solidFill>
                          <a:latin typeface="+mn-lt"/>
                          <a:ea typeface="+mn-ea"/>
                          <a:cs typeface="+mn-cs"/>
                        </a:rPr>
                        <a:t>SUPER START</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algn="ctr"/>
                      <a:r>
                        <a:rPr lang="fr-FR" sz="2400" b="1" kern="1200" dirty="0">
                          <a:solidFill>
                            <a:schemeClr val="accent6">
                              <a:lumMod val="50000"/>
                            </a:schemeClr>
                          </a:solidFill>
                          <a:latin typeface="+mn-lt"/>
                          <a:ea typeface="+mn-ea"/>
                          <a:cs typeface="+mn-cs"/>
                        </a:rPr>
                        <a:t>≥5</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kern="1200" dirty="0">
                          <a:solidFill>
                            <a:schemeClr val="accent2"/>
                          </a:solidFill>
                          <a:latin typeface="+mn-lt"/>
                          <a:ea typeface="+mn-ea"/>
                          <a:cs typeface="+mn-cs"/>
                        </a:rPr>
                        <a:t>267</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1" kern="1200" dirty="0">
                        <a:solidFill>
                          <a:srgbClr val="009900"/>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kern="1200">
                          <a:solidFill>
                            <a:schemeClr val="tx1"/>
                          </a:solidFill>
                          <a:latin typeface="+mn-lt"/>
                          <a:ea typeface="+mn-ea"/>
                          <a:cs typeface="+mn-cs"/>
                        </a:rPr>
                        <a:t>60%</a:t>
                      </a:r>
                      <a:endParaRPr lang="fr-FR" sz="2400" b="1" kern="1200" dirty="0">
                        <a:solidFill>
                          <a:schemeClr val="tx1"/>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kern="1200">
                          <a:solidFill>
                            <a:schemeClr val="tx1"/>
                          </a:solidFill>
                          <a:latin typeface="+mn-lt"/>
                          <a:ea typeface="+mn-ea"/>
                          <a:cs typeface="+mn-cs"/>
                        </a:rPr>
                        <a:t>25%</a:t>
                      </a:r>
                      <a:endParaRPr lang="fr-FR" sz="2400" b="1" kern="1200" dirty="0">
                        <a:solidFill>
                          <a:schemeClr val="tx1"/>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kern="1200">
                          <a:solidFill>
                            <a:schemeClr val="tx1"/>
                          </a:solidFill>
                          <a:latin typeface="+mn-lt"/>
                          <a:ea typeface="+mn-ea"/>
                          <a:cs typeface="+mn-cs"/>
                        </a:rPr>
                        <a:t>15%</a:t>
                      </a:r>
                    </a:p>
                    <a:p>
                      <a:pPr algn="ctr"/>
                      <a:endParaRPr lang="fr-FR" sz="2400" b="1" kern="1200" dirty="0">
                        <a:solidFill>
                          <a:schemeClr val="tx1"/>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algn="ctr"/>
                      <a:endParaRPr lang="fr-FR" sz="2400" b="1" kern="1200" dirty="0">
                        <a:solidFill>
                          <a:schemeClr val="tx1"/>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vMerge="1">
                  <a:txBody>
                    <a:bodyPr/>
                    <a:lstStyle/>
                    <a:p>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352330798"/>
                  </a:ext>
                </a:extLst>
              </a:tr>
              <a:tr h="841248">
                <a:tc>
                  <a:txBody>
                    <a:bodyPr/>
                    <a:lstStyle/>
                    <a:p>
                      <a:pPr algn="ctr"/>
                      <a:r>
                        <a:rPr lang="fr-FR" sz="1800" b="1" kern="1200" dirty="0">
                          <a:solidFill>
                            <a:srgbClr val="FF0000"/>
                          </a:solidFill>
                          <a:latin typeface="+mn-lt"/>
                          <a:ea typeface="+mn-ea"/>
                          <a:cs typeface="+mn-cs"/>
                        </a:rPr>
                        <a:t>PARTENAIRE</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000" b="1" kern="1200" dirty="0">
                          <a:solidFill>
                            <a:schemeClr val="accent6">
                              <a:lumMod val="50000"/>
                            </a:schemeClr>
                          </a:solidFill>
                          <a:latin typeface="+mn-lt"/>
                          <a:ea typeface="+mn-ea"/>
                          <a:cs typeface="+mn-cs"/>
                        </a:rPr>
                        <a:t>Réalisé</a:t>
                      </a:r>
                    </a:p>
                    <a:p>
                      <a:pPr algn="ctr"/>
                      <a:endParaRPr lang="fr-FR" sz="2400" b="1" kern="1200" dirty="0">
                        <a:solidFill>
                          <a:schemeClr val="accent6">
                            <a:lumMod val="50000"/>
                          </a:schemeClr>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endParaRPr lang="fr-FR" sz="2400" b="1" kern="1200" dirty="0">
                        <a:solidFill>
                          <a:schemeClr val="accent2"/>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1" kern="1200" dirty="0">
                        <a:solidFill>
                          <a:srgbClr val="009900"/>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kern="1200">
                          <a:solidFill>
                            <a:schemeClr val="tx1"/>
                          </a:solidFill>
                          <a:latin typeface="+mn-lt"/>
                          <a:ea typeface="+mn-ea"/>
                          <a:cs typeface="+mn-cs"/>
                        </a:rPr>
                        <a:t>60%</a:t>
                      </a:r>
                      <a:endParaRPr lang="fr-FR" sz="2400" b="1" kern="1200" dirty="0">
                        <a:solidFill>
                          <a:schemeClr val="tx1"/>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kern="1200">
                          <a:solidFill>
                            <a:schemeClr val="tx1"/>
                          </a:solidFill>
                          <a:latin typeface="+mn-lt"/>
                          <a:ea typeface="+mn-ea"/>
                          <a:cs typeface="+mn-cs"/>
                        </a:rPr>
                        <a:t>25%</a:t>
                      </a:r>
                    </a:p>
                    <a:p>
                      <a:pPr algn="ctr"/>
                      <a:endParaRPr lang="fr-FR" sz="2400" b="1" kern="1200" dirty="0">
                        <a:solidFill>
                          <a:schemeClr val="tx1"/>
                        </a:solidFill>
                        <a:latin typeface="+mn-lt"/>
                        <a:ea typeface="+mn-ea"/>
                        <a:cs typeface="+mn-cs"/>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kern="1200" dirty="0">
                          <a:solidFill>
                            <a:schemeClr val="tx1"/>
                          </a:solidFill>
                          <a:latin typeface="+mn-lt"/>
                          <a:ea typeface="+mn-ea"/>
                          <a:cs typeface="+mn-cs"/>
                        </a:rPr>
                        <a:t>15%</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kern="1200" dirty="0">
                          <a:solidFill>
                            <a:schemeClr val="tx1"/>
                          </a:solidFill>
                          <a:latin typeface="+mn-lt"/>
                          <a:ea typeface="+mn-ea"/>
                          <a:cs typeface="+mn-cs"/>
                        </a:rPr>
                        <a:t>50%</a:t>
                      </a: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tc vMerge="1">
                  <a:txBody>
                    <a:bodyPr/>
                    <a:lstStyle/>
                    <a:p>
                      <a:endParaRPr dirty="0"/>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1605280381"/>
                  </a:ext>
                </a:extLst>
              </a:tr>
            </a:tbl>
          </a:graphicData>
        </a:graphic>
      </p:graphicFrame>
      <p:sp>
        <p:nvSpPr>
          <p:cNvPr id="5" name="Sous-titre 2">
            <a:extLst>
              <a:ext uri="{FF2B5EF4-FFF2-40B4-BE49-F238E27FC236}">
                <a16:creationId xmlns:a16="http://schemas.microsoft.com/office/drawing/2014/main" id="{B19885D9-D042-0158-5E30-26DDB10F28E5}"/>
              </a:ext>
            </a:extLst>
          </p:cNvPr>
          <p:cNvSpPr txBox="1">
            <a:spLocks/>
          </p:cNvSpPr>
          <p:nvPr/>
        </p:nvSpPr>
        <p:spPr>
          <a:xfrm>
            <a:off x="1378291" y="5556780"/>
            <a:ext cx="4790564" cy="526694"/>
          </a:xfrm>
          <a:prstGeom prst="rect">
            <a:avLst/>
          </a:prstGeom>
          <a:solidFill>
            <a:schemeClr val="tx1"/>
          </a:solidFill>
          <a:effectLst>
            <a:outerShdw blurRad="50800" dir="14400000">
              <a:srgbClr val="000000">
                <a:alpha val="40000"/>
              </a:srgbClr>
            </a:outerShdw>
          </a:effectLst>
        </p:spPr>
        <p:txBody>
          <a:bodyPr vert="horz" lIns="109728" tIns="54864" rIns="109728" bIns="54864" rtlCol="0" anchor="t">
            <a:normAutofit fontScale="85000" lnSpcReduction="10000"/>
          </a:bodyPr>
          <a:lstStyle>
            <a:lvl1pPr marL="0" indent="0" algn="l" defTabSz="457200" rtl="0" eaLnBrk="1" latinLnBrk="0" hangingPunct="1">
              <a:spcBef>
                <a:spcPct val="20000"/>
              </a:spcBef>
              <a:spcAft>
                <a:spcPts val="600"/>
              </a:spcAft>
              <a:buClr>
                <a:schemeClr val="accent1"/>
              </a:buClr>
              <a:buFont typeface="Wingdings 2" charset="2"/>
              <a:buNone/>
              <a:defRPr sz="1800" kern="1200">
                <a:solidFill>
                  <a:schemeClr val="tx1"/>
                </a:solidFill>
                <a:latin typeface="+mn-lt"/>
                <a:ea typeface="+mn-ea"/>
                <a:cs typeface="+mn-cs"/>
              </a:defRPr>
            </a:lvl1pPr>
            <a:lvl2pPr marL="457200" indent="0" algn="ctr" defTabSz="457200" rtl="0" eaLnBrk="1" latinLnBrk="0" hangingPunct="1">
              <a:spcBef>
                <a:spcPct val="20000"/>
              </a:spcBef>
              <a:spcAft>
                <a:spcPts val="600"/>
              </a:spcAft>
              <a:buClr>
                <a:schemeClr val="accent1"/>
              </a:buClr>
              <a:buFont typeface="Wingdings 2"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9pPr>
          </a:lstStyle>
          <a:p>
            <a:r>
              <a:rPr lang="fr-FR" sz="2400" b="1" dirty="0">
                <a:solidFill>
                  <a:srgbClr val="FF0000"/>
                </a:solidFill>
              </a:rPr>
              <a:t>LIMITE DES POLES SELON VOTRE POSITION</a:t>
            </a:r>
          </a:p>
        </p:txBody>
      </p:sp>
      <p:pic>
        <p:nvPicPr>
          <p:cNvPr id="2" name="Image 1">
            <a:extLst>
              <a:ext uri="{FF2B5EF4-FFF2-40B4-BE49-F238E27FC236}">
                <a16:creationId xmlns:a16="http://schemas.microsoft.com/office/drawing/2014/main" id="{DE15CC6D-5EE7-43B9-A046-CBDE2BFEE8F5}"/>
              </a:ext>
            </a:extLst>
          </p:cNvPr>
          <p:cNvPicPr>
            <a:picLocks noChangeAspect="1"/>
          </p:cNvPicPr>
          <p:nvPr/>
        </p:nvPicPr>
        <p:blipFill>
          <a:blip r:embed="rId3"/>
          <a:stretch>
            <a:fillRect/>
          </a:stretch>
        </p:blipFill>
        <p:spPr>
          <a:xfrm>
            <a:off x="13848735" y="-200721"/>
            <a:ext cx="781664" cy="781664"/>
          </a:xfrm>
          <a:prstGeom prst="rect">
            <a:avLst/>
          </a:prstGeom>
        </p:spPr>
      </p:pic>
    </p:spTree>
    <p:extLst>
      <p:ext uri="{BB962C8B-B14F-4D97-AF65-F5344CB8AC3E}">
        <p14:creationId xmlns:p14="http://schemas.microsoft.com/office/powerpoint/2010/main" val="3671842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p:cTn id="2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0" dur="10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p:cTn id="3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p:cTn id="4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354C079-84F4-4931-D43E-804681A07F7A}"/>
              </a:ext>
            </a:extLst>
          </p:cNvPr>
          <p:cNvSpPr/>
          <p:nvPr/>
        </p:nvSpPr>
        <p:spPr>
          <a:xfrm>
            <a:off x="0" y="-23383"/>
            <a:ext cx="14630399" cy="8252983"/>
          </a:xfrm>
          <a:prstGeom prst="rect">
            <a:avLst/>
          </a:prstGeom>
          <a:solidFill>
            <a:srgbClr val="222A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F"/>
          </a:p>
        </p:txBody>
      </p:sp>
      <p:sp>
        <p:nvSpPr>
          <p:cNvPr id="3" name="Sous-titre 2"/>
          <p:cNvSpPr>
            <a:spLocks noGrp="1"/>
          </p:cNvSpPr>
          <p:nvPr>
            <p:ph type="subTitle" idx="1"/>
          </p:nvPr>
        </p:nvSpPr>
        <p:spPr>
          <a:xfrm>
            <a:off x="138989" y="7299123"/>
            <a:ext cx="14352422" cy="952399"/>
          </a:xfrm>
          <a:solidFill>
            <a:srgbClr val="222A32"/>
          </a:solidFill>
        </p:spPr>
        <p:txBody>
          <a:bodyPr>
            <a:normAutofit/>
          </a:bodyPr>
          <a:lstStyle/>
          <a:p>
            <a:pPr algn="ctr"/>
            <a:r>
              <a:rPr lang="fr-FR" sz="2880" b="1" dirty="0">
                <a:solidFill>
                  <a:schemeClr val="bg1"/>
                </a:solidFill>
                <a:latin typeface="Times New Roman" panose="02020603050405020304" pitchFamily="18" charset="0"/>
                <a:cs typeface="Times New Roman" panose="02020603050405020304" pitchFamily="18" charset="0"/>
              </a:rPr>
              <a:t>Le plan </a:t>
            </a:r>
            <a:r>
              <a:rPr lang="fr-FR" sz="2880" b="1" dirty="0" err="1">
                <a:solidFill>
                  <a:schemeClr val="bg1"/>
                </a:solidFill>
                <a:latin typeface="Times New Roman" panose="02020603050405020304" pitchFamily="18" charset="0"/>
                <a:cs typeface="Times New Roman" panose="02020603050405020304" pitchFamily="18" charset="0"/>
              </a:rPr>
              <a:t>unilevel</a:t>
            </a:r>
            <a:r>
              <a:rPr lang="fr-FR" sz="2880" b="1" dirty="0">
                <a:solidFill>
                  <a:schemeClr val="bg1"/>
                </a:solidFill>
                <a:latin typeface="Times New Roman" panose="02020603050405020304" pitchFamily="18" charset="0"/>
                <a:cs typeface="Times New Roman" panose="02020603050405020304" pitchFamily="18" charset="0"/>
              </a:rPr>
              <a:t> A matrice 3X3 forcé avec débordement en X-UP</a:t>
            </a:r>
            <a:endParaRPr lang="fr-FR" sz="2160" b="1" dirty="0">
              <a:solidFill>
                <a:schemeClr val="bg1"/>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454"/>
            <a:ext cx="14630399" cy="1053389"/>
          </a:xfrm>
          <a:prstGeom prst="rect">
            <a:avLst/>
          </a:prstGeom>
        </p:spPr>
      </p:pic>
      <p:pic>
        <p:nvPicPr>
          <p:cNvPr id="7" name="Image 6"/>
          <p:cNvPicPr>
            <a:picLocks noChangeAspect="1"/>
          </p:cNvPicPr>
          <p:nvPr/>
        </p:nvPicPr>
        <p:blipFill rotWithShape="1">
          <a:blip r:embed="rId3">
            <a:extLst>
              <a:ext uri="{28A0092B-C50C-407E-A947-70E740481C1C}">
                <a14:useLocalDpi xmlns:a14="http://schemas.microsoft.com/office/drawing/2010/main" val="0"/>
              </a:ext>
            </a:extLst>
          </a:blip>
          <a:srcRect l="34366" r="35858"/>
          <a:stretch/>
        </p:blipFill>
        <p:spPr>
          <a:xfrm>
            <a:off x="3020332" y="-15453"/>
            <a:ext cx="4356365" cy="4892531"/>
          </a:xfrm>
          <a:prstGeom prst="rect">
            <a:avLst/>
          </a:prstGeom>
        </p:spPr>
      </p:pic>
      <p:pic>
        <p:nvPicPr>
          <p:cNvPr id="2" name="Image 1">
            <a:extLst>
              <a:ext uri="{FF2B5EF4-FFF2-40B4-BE49-F238E27FC236}">
                <a16:creationId xmlns:a16="http://schemas.microsoft.com/office/drawing/2014/main" id="{B05D73B1-20B5-5C17-D9EC-8EEDB7BCDD1D}"/>
              </a:ext>
            </a:extLst>
          </p:cNvPr>
          <p:cNvPicPr>
            <a:picLocks noChangeAspect="1"/>
          </p:cNvPicPr>
          <p:nvPr/>
        </p:nvPicPr>
        <p:blipFill rotWithShape="1">
          <a:blip r:embed="rId3">
            <a:extLst>
              <a:ext uri="{28A0092B-C50C-407E-A947-70E740481C1C}">
                <a14:useLocalDpi xmlns:a14="http://schemas.microsoft.com/office/drawing/2010/main" val="0"/>
              </a:ext>
            </a:extLst>
          </a:blip>
          <a:srcRect l="34366" t="84634" r="35858"/>
          <a:stretch/>
        </p:blipFill>
        <p:spPr>
          <a:xfrm>
            <a:off x="3020332" y="4871483"/>
            <a:ext cx="2702257" cy="466343"/>
          </a:xfrm>
          <a:prstGeom prst="rect">
            <a:avLst/>
          </a:prstGeom>
        </p:spPr>
      </p:pic>
      <p:pic>
        <p:nvPicPr>
          <p:cNvPr id="4" name="Image 3">
            <a:extLst>
              <a:ext uri="{FF2B5EF4-FFF2-40B4-BE49-F238E27FC236}">
                <a16:creationId xmlns:a16="http://schemas.microsoft.com/office/drawing/2014/main" id="{F72A9A36-3583-6D3B-6246-C142792FB5D4}"/>
              </a:ext>
            </a:extLst>
          </p:cNvPr>
          <p:cNvPicPr>
            <a:picLocks noChangeAspect="1"/>
          </p:cNvPicPr>
          <p:nvPr/>
        </p:nvPicPr>
        <p:blipFill rotWithShape="1">
          <a:blip r:embed="rId3">
            <a:extLst>
              <a:ext uri="{28A0092B-C50C-407E-A947-70E740481C1C}">
                <a14:useLocalDpi xmlns:a14="http://schemas.microsoft.com/office/drawing/2010/main" val="0"/>
              </a:ext>
            </a:extLst>
          </a:blip>
          <a:srcRect l="34366" t="84634" r="35858"/>
          <a:stretch/>
        </p:blipFill>
        <p:spPr>
          <a:xfrm>
            <a:off x="4674440" y="4865245"/>
            <a:ext cx="2702257" cy="466343"/>
          </a:xfrm>
          <a:prstGeom prst="rect">
            <a:avLst/>
          </a:prstGeom>
        </p:spPr>
      </p:pic>
      <p:cxnSp>
        <p:nvCxnSpPr>
          <p:cNvPr id="8" name="Connecteur droit avec flèche 7">
            <a:extLst>
              <a:ext uri="{FF2B5EF4-FFF2-40B4-BE49-F238E27FC236}">
                <a16:creationId xmlns:a16="http://schemas.microsoft.com/office/drawing/2014/main" id="{4804AAAB-67CE-3B38-91F9-04EA1339207D}"/>
              </a:ext>
            </a:extLst>
          </p:cNvPr>
          <p:cNvCxnSpPr>
            <a:cxnSpLocks/>
          </p:cNvCxnSpPr>
          <p:nvPr/>
        </p:nvCxnSpPr>
        <p:spPr>
          <a:xfrm>
            <a:off x="750033" y="2472697"/>
            <a:ext cx="2919028" cy="221599"/>
          </a:xfrm>
          <a:prstGeom prst="straightConnector1">
            <a:avLst/>
          </a:prstGeom>
          <a:ln w="282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624B161A-245B-2BA4-7B1E-2C7BDE260094}"/>
              </a:ext>
            </a:extLst>
          </p:cNvPr>
          <p:cNvSpPr txBox="1"/>
          <p:nvPr/>
        </p:nvSpPr>
        <p:spPr>
          <a:xfrm>
            <a:off x="-79717" y="1304736"/>
            <a:ext cx="2182800" cy="2160591"/>
          </a:xfrm>
          <a:prstGeom prst="rect">
            <a:avLst/>
          </a:prstGeom>
          <a:solidFill>
            <a:srgbClr val="222A32"/>
          </a:solidFill>
        </p:spPr>
        <p:txBody>
          <a:bodyPr wrap="square" rtlCol="0">
            <a:spAutoFit/>
          </a:bodyPr>
          <a:lstStyle/>
          <a:p>
            <a:pPr algn="ctr"/>
            <a:r>
              <a:rPr lang="fr-FR" sz="3360" b="1" dirty="0">
                <a:solidFill>
                  <a:schemeClr val="bg1"/>
                </a:solidFill>
              </a:rPr>
              <a:t>1</a:t>
            </a:r>
          </a:p>
          <a:p>
            <a:pPr algn="ctr"/>
            <a:r>
              <a:rPr lang="fr-FR" sz="3360" b="1" dirty="0">
                <a:solidFill>
                  <a:schemeClr val="bg1"/>
                </a:solidFill>
              </a:rPr>
              <a:t>Pôle </a:t>
            </a:r>
          </a:p>
          <a:p>
            <a:pPr algn="ctr"/>
            <a:r>
              <a:rPr lang="fr-FR" sz="3360" b="1" dirty="0">
                <a:solidFill>
                  <a:schemeClr val="bg1"/>
                </a:solidFill>
              </a:rPr>
              <a:t>de croissance</a:t>
            </a:r>
          </a:p>
        </p:txBody>
      </p:sp>
      <p:cxnSp>
        <p:nvCxnSpPr>
          <p:cNvPr id="10" name="Connecteur droit avec flèche 9">
            <a:extLst>
              <a:ext uri="{FF2B5EF4-FFF2-40B4-BE49-F238E27FC236}">
                <a16:creationId xmlns:a16="http://schemas.microsoft.com/office/drawing/2014/main" id="{AE39E5A0-3E15-57E7-550D-BE18944C7C8D}"/>
              </a:ext>
            </a:extLst>
          </p:cNvPr>
          <p:cNvCxnSpPr>
            <a:cxnSpLocks/>
          </p:cNvCxnSpPr>
          <p:nvPr/>
        </p:nvCxnSpPr>
        <p:spPr>
          <a:xfrm flipH="1">
            <a:off x="7042786" y="2257799"/>
            <a:ext cx="1375693" cy="344465"/>
          </a:xfrm>
          <a:prstGeom prst="straightConnector1">
            <a:avLst/>
          </a:prstGeom>
          <a:ln w="279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556F06D1-15E8-CE2A-AA5B-A07E3C0013D4}"/>
              </a:ext>
            </a:extLst>
          </p:cNvPr>
          <p:cNvSpPr txBox="1"/>
          <p:nvPr/>
        </p:nvSpPr>
        <p:spPr>
          <a:xfrm>
            <a:off x="8418480" y="1984639"/>
            <a:ext cx="1587807" cy="424732"/>
          </a:xfrm>
          <a:prstGeom prst="rect">
            <a:avLst/>
          </a:prstGeom>
          <a:solidFill>
            <a:schemeClr val="bg1"/>
          </a:solidFill>
        </p:spPr>
        <p:txBody>
          <a:bodyPr wrap="none" rtlCol="0">
            <a:spAutoFit/>
          </a:bodyPr>
          <a:lstStyle/>
          <a:p>
            <a:r>
              <a:rPr lang="fr-FR" sz="2160" dirty="0"/>
              <a:t>Niveau I (L1)</a:t>
            </a:r>
          </a:p>
        </p:txBody>
      </p:sp>
      <p:sp>
        <p:nvSpPr>
          <p:cNvPr id="16" name="ZoneTexte 15">
            <a:extLst>
              <a:ext uri="{FF2B5EF4-FFF2-40B4-BE49-F238E27FC236}">
                <a16:creationId xmlns:a16="http://schemas.microsoft.com/office/drawing/2014/main" id="{2DA7DDB8-E562-C94E-EEBE-8A0175779D7A}"/>
              </a:ext>
            </a:extLst>
          </p:cNvPr>
          <p:cNvSpPr txBox="1"/>
          <p:nvPr/>
        </p:nvSpPr>
        <p:spPr>
          <a:xfrm>
            <a:off x="10417638" y="1963277"/>
            <a:ext cx="665567" cy="424732"/>
          </a:xfrm>
          <a:prstGeom prst="rect">
            <a:avLst/>
          </a:prstGeom>
          <a:solidFill>
            <a:schemeClr val="bg1"/>
          </a:solidFill>
        </p:spPr>
        <p:txBody>
          <a:bodyPr wrap="none" rtlCol="0">
            <a:spAutoFit/>
          </a:bodyPr>
          <a:lstStyle/>
          <a:p>
            <a:r>
              <a:rPr lang="fr-FR" sz="2160" dirty="0"/>
              <a:t>60%</a:t>
            </a:r>
          </a:p>
        </p:txBody>
      </p:sp>
      <p:cxnSp>
        <p:nvCxnSpPr>
          <p:cNvPr id="17" name="Connecteur droit avec flèche 16">
            <a:extLst>
              <a:ext uri="{FF2B5EF4-FFF2-40B4-BE49-F238E27FC236}">
                <a16:creationId xmlns:a16="http://schemas.microsoft.com/office/drawing/2014/main" id="{5E381165-7814-DEBB-40CA-7333B80EBFA9}"/>
              </a:ext>
            </a:extLst>
          </p:cNvPr>
          <p:cNvCxnSpPr>
            <a:cxnSpLocks/>
          </p:cNvCxnSpPr>
          <p:nvPr/>
        </p:nvCxnSpPr>
        <p:spPr>
          <a:xfrm flipH="1">
            <a:off x="7481326" y="3425826"/>
            <a:ext cx="1375693" cy="344465"/>
          </a:xfrm>
          <a:prstGeom prst="straightConnector1">
            <a:avLst/>
          </a:prstGeom>
          <a:ln w="254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D4C5EC44-E37F-3755-9ACB-C2D60BADE3A0}"/>
              </a:ext>
            </a:extLst>
          </p:cNvPr>
          <p:cNvSpPr txBox="1"/>
          <p:nvPr/>
        </p:nvSpPr>
        <p:spPr>
          <a:xfrm>
            <a:off x="8857019" y="3165525"/>
            <a:ext cx="1658339" cy="424732"/>
          </a:xfrm>
          <a:prstGeom prst="rect">
            <a:avLst/>
          </a:prstGeom>
          <a:solidFill>
            <a:schemeClr val="bg1"/>
          </a:solidFill>
        </p:spPr>
        <p:txBody>
          <a:bodyPr wrap="none" rtlCol="0">
            <a:spAutoFit/>
          </a:bodyPr>
          <a:lstStyle/>
          <a:p>
            <a:r>
              <a:rPr lang="fr-FR" sz="2160" dirty="0"/>
              <a:t>Niveau II (L2)</a:t>
            </a:r>
          </a:p>
        </p:txBody>
      </p:sp>
      <p:sp>
        <p:nvSpPr>
          <p:cNvPr id="19" name="ZoneTexte 18">
            <a:extLst>
              <a:ext uri="{FF2B5EF4-FFF2-40B4-BE49-F238E27FC236}">
                <a16:creationId xmlns:a16="http://schemas.microsoft.com/office/drawing/2014/main" id="{6680E956-01AB-D164-3EDA-6074096B6F98}"/>
              </a:ext>
            </a:extLst>
          </p:cNvPr>
          <p:cNvSpPr txBox="1"/>
          <p:nvPr/>
        </p:nvSpPr>
        <p:spPr>
          <a:xfrm>
            <a:off x="10471411" y="3165525"/>
            <a:ext cx="665567" cy="424732"/>
          </a:xfrm>
          <a:prstGeom prst="rect">
            <a:avLst/>
          </a:prstGeom>
          <a:solidFill>
            <a:schemeClr val="bg1"/>
          </a:solidFill>
        </p:spPr>
        <p:txBody>
          <a:bodyPr wrap="none" rtlCol="0">
            <a:spAutoFit/>
          </a:bodyPr>
          <a:lstStyle/>
          <a:p>
            <a:r>
              <a:rPr lang="fr-FR" sz="2160" dirty="0"/>
              <a:t>25%</a:t>
            </a:r>
          </a:p>
        </p:txBody>
      </p:sp>
      <p:cxnSp>
        <p:nvCxnSpPr>
          <p:cNvPr id="20" name="Connecteur droit avec flèche 19">
            <a:extLst>
              <a:ext uri="{FF2B5EF4-FFF2-40B4-BE49-F238E27FC236}">
                <a16:creationId xmlns:a16="http://schemas.microsoft.com/office/drawing/2014/main" id="{186B5222-2F8A-403C-47B5-946C5EF24278}"/>
              </a:ext>
            </a:extLst>
          </p:cNvPr>
          <p:cNvCxnSpPr>
            <a:cxnSpLocks/>
          </p:cNvCxnSpPr>
          <p:nvPr/>
        </p:nvCxnSpPr>
        <p:spPr>
          <a:xfrm flipH="1">
            <a:off x="7481324" y="4425325"/>
            <a:ext cx="1466069" cy="159060"/>
          </a:xfrm>
          <a:prstGeom prst="straightConnector1">
            <a:avLst/>
          </a:prstGeom>
          <a:ln w="190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B1A20D45-D6C8-F259-44F3-0136EDBF63A1}"/>
              </a:ext>
            </a:extLst>
          </p:cNvPr>
          <p:cNvSpPr txBox="1"/>
          <p:nvPr/>
        </p:nvSpPr>
        <p:spPr>
          <a:xfrm>
            <a:off x="8838049" y="4182148"/>
            <a:ext cx="1666354" cy="424732"/>
          </a:xfrm>
          <a:prstGeom prst="rect">
            <a:avLst/>
          </a:prstGeom>
          <a:solidFill>
            <a:schemeClr val="bg1"/>
          </a:solidFill>
        </p:spPr>
        <p:txBody>
          <a:bodyPr wrap="none" rtlCol="0">
            <a:spAutoFit/>
          </a:bodyPr>
          <a:lstStyle/>
          <a:p>
            <a:r>
              <a:rPr lang="fr-FR" sz="2160" dirty="0"/>
              <a:t>Niveau III(L3)</a:t>
            </a:r>
          </a:p>
        </p:txBody>
      </p:sp>
      <p:sp>
        <p:nvSpPr>
          <p:cNvPr id="22" name="ZoneTexte 21">
            <a:extLst>
              <a:ext uri="{FF2B5EF4-FFF2-40B4-BE49-F238E27FC236}">
                <a16:creationId xmlns:a16="http://schemas.microsoft.com/office/drawing/2014/main" id="{CF32E767-E44A-184A-8C23-CC6E25735222}"/>
              </a:ext>
            </a:extLst>
          </p:cNvPr>
          <p:cNvSpPr txBox="1"/>
          <p:nvPr/>
        </p:nvSpPr>
        <p:spPr>
          <a:xfrm>
            <a:off x="10502583" y="4185990"/>
            <a:ext cx="665567" cy="424732"/>
          </a:xfrm>
          <a:prstGeom prst="rect">
            <a:avLst/>
          </a:prstGeom>
          <a:solidFill>
            <a:schemeClr val="bg1"/>
          </a:solidFill>
        </p:spPr>
        <p:txBody>
          <a:bodyPr wrap="none" rtlCol="0">
            <a:spAutoFit/>
          </a:bodyPr>
          <a:lstStyle/>
          <a:p>
            <a:r>
              <a:rPr lang="fr-FR" sz="2160" dirty="0"/>
              <a:t>15%</a:t>
            </a:r>
          </a:p>
        </p:txBody>
      </p:sp>
      <p:cxnSp>
        <p:nvCxnSpPr>
          <p:cNvPr id="23" name="Connecteur droit avec flèche 22">
            <a:extLst>
              <a:ext uri="{FF2B5EF4-FFF2-40B4-BE49-F238E27FC236}">
                <a16:creationId xmlns:a16="http://schemas.microsoft.com/office/drawing/2014/main" id="{A3C748C5-A675-D47E-7928-6266012FA4B1}"/>
              </a:ext>
            </a:extLst>
          </p:cNvPr>
          <p:cNvCxnSpPr>
            <a:cxnSpLocks/>
          </p:cNvCxnSpPr>
          <p:nvPr/>
        </p:nvCxnSpPr>
        <p:spPr>
          <a:xfrm flipH="1">
            <a:off x="7481324" y="5318173"/>
            <a:ext cx="1641378" cy="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53874C91-DAC8-C2C9-7B27-51A4DF0A037E}"/>
              </a:ext>
            </a:extLst>
          </p:cNvPr>
          <p:cNvSpPr txBox="1"/>
          <p:nvPr/>
        </p:nvSpPr>
        <p:spPr>
          <a:xfrm>
            <a:off x="8808233" y="5025583"/>
            <a:ext cx="1674369" cy="424732"/>
          </a:xfrm>
          <a:prstGeom prst="rect">
            <a:avLst/>
          </a:prstGeom>
          <a:solidFill>
            <a:schemeClr val="bg1"/>
          </a:solidFill>
        </p:spPr>
        <p:txBody>
          <a:bodyPr wrap="none" rtlCol="0">
            <a:spAutoFit/>
          </a:bodyPr>
          <a:lstStyle/>
          <a:p>
            <a:r>
              <a:rPr lang="fr-FR" sz="2160" dirty="0"/>
              <a:t>Niveau V (L4)</a:t>
            </a:r>
          </a:p>
        </p:txBody>
      </p:sp>
      <p:sp>
        <p:nvSpPr>
          <p:cNvPr id="25" name="ZoneTexte 24">
            <a:extLst>
              <a:ext uri="{FF2B5EF4-FFF2-40B4-BE49-F238E27FC236}">
                <a16:creationId xmlns:a16="http://schemas.microsoft.com/office/drawing/2014/main" id="{BBD86834-BF9C-6081-27F8-63957839B6BA}"/>
              </a:ext>
            </a:extLst>
          </p:cNvPr>
          <p:cNvSpPr txBox="1"/>
          <p:nvPr/>
        </p:nvSpPr>
        <p:spPr>
          <a:xfrm>
            <a:off x="10502583" y="5037203"/>
            <a:ext cx="665567" cy="424732"/>
          </a:xfrm>
          <a:prstGeom prst="rect">
            <a:avLst/>
          </a:prstGeom>
          <a:solidFill>
            <a:schemeClr val="bg1"/>
          </a:solidFill>
        </p:spPr>
        <p:txBody>
          <a:bodyPr wrap="none" rtlCol="0">
            <a:spAutoFit/>
          </a:bodyPr>
          <a:lstStyle/>
          <a:p>
            <a:r>
              <a:rPr lang="fr-FR" sz="2160" dirty="0"/>
              <a:t>50%</a:t>
            </a:r>
          </a:p>
        </p:txBody>
      </p:sp>
      <p:pic>
        <p:nvPicPr>
          <p:cNvPr id="5" name="Image 4">
            <a:extLst>
              <a:ext uri="{FF2B5EF4-FFF2-40B4-BE49-F238E27FC236}">
                <a16:creationId xmlns:a16="http://schemas.microsoft.com/office/drawing/2014/main" id="{8E8C272C-F462-FCEA-1982-14C393C9E2C2}"/>
              </a:ext>
            </a:extLst>
          </p:cNvPr>
          <p:cNvPicPr>
            <a:picLocks noChangeAspect="1"/>
          </p:cNvPicPr>
          <p:nvPr/>
        </p:nvPicPr>
        <p:blipFill>
          <a:blip r:embed="rId4"/>
          <a:stretch>
            <a:fillRect/>
          </a:stretch>
        </p:blipFill>
        <p:spPr>
          <a:xfrm>
            <a:off x="15668" y="-23383"/>
            <a:ext cx="966574" cy="966574"/>
          </a:xfrm>
          <a:prstGeom prst="rect">
            <a:avLst/>
          </a:prstGeom>
        </p:spPr>
      </p:pic>
      <p:sp>
        <p:nvSpPr>
          <p:cNvPr id="12" name="Ellipse 11">
            <a:extLst>
              <a:ext uri="{FF2B5EF4-FFF2-40B4-BE49-F238E27FC236}">
                <a16:creationId xmlns:a16="http://schemas.microsoft.com/office/drawing/2014/main" id="{B0E2468D-B80D-C0EC-5546-F918D64E1871}"/>
              </a:ext>
            </a:extLst>
          </p:cNvPr>
          <p:cNvSpPr/>
          <p:nvPr/>
        </p:nvSpPr>
        <p:spPr>
          <a:xfrm>
            <a:off x="3294009" y="1764470"/>
            <a:ext cx="3942028" cy="1959514"/>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F"/>
          </a:p>
        </p:txBody>
      </p:sp>
      <p:cxnSp>
        <p:nvCxnSpPr>
          <p:cNvPr id="13" name="Connecteur droit avec flèche 12">
            <a:extLst>
              <a:ext uri="{FF2B5EF4-FFF2-40B4-BE49-F238E27FC236}">
                <a16:creationId xmlns:a16="http://schemas.microsoft.com/office/drawing/2014/main" id="{C951EED2-1B7E-781B-9864-163F784E8FC4}"/>
              </a:ext>
            </a:extLst>
          </p:cNvPr>
          <p:cNvCxnSpPr>
            <a:cxnSpLocks/>
          </p:cNvCxnSpPr>
          <p:nvPr/>
        </p:nvCxnSpPr>
        <p:spPr>
          <a:xfrm flipH="1">
            <a:off x="6036336" y="656551"/>
            <a:ext cx="2399400" cy="239657"/>
          </a:xfrm>
          <a:prstGeom prst="straightConnector1">
            <a:avLst/>
          </a:prstGeom>
          <a:ln w="282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253C325C-AF2C-B6F0-EC45-B30DDAB04B3B}"/>
              </a:ext>
            </a:extLst>
          </p:cNvPr>
          <p:cNvSpPr txBox="1"/>
          <p:nvPr/>
        </p:nvSpPr>
        <p:spPr>
          <a:xfrm>
            <a:off x="8448237" y="384140"/>
            <a:ext cx="3873238" cy="757130"/>
          </a:xfrm>
          <a:prstGeom prst="rect">
            <a:avLst/>
          </a:prstGeom>
          <a:solidFill>
            <a:schemeClr val="tx1"/>
          </a:solidFill>
        </p:spPr>
        <p:txBody>
          <a:bodyPr wrap="square" rtlCol="0">
            <a:spAutoFit/>
          </a:bodyPr>
          <a:lstStyle/>
          <a:p>
            <a:pPr algn="ctr"/>
            <a:r>
              <a:rPr lang="fr-FR" sz="4320" b="1" dirty="0">
                <a:solidFill>
                  <a:schemeClr val="bg1"/>
                </a:solidFill>
              </a:rPr>
              <a:t>Vous même</a:t>
            </a:r>
          </a:p>
        </p:txBody>
      </p:sp>
      <p:sp>
        <p:nvSpPr>
          <p:cNvPr id="11" name="ZoneTexte 10">
            <a:extLst>
              <a:ext uri="{FF2B5EF4-FFF2-40B4-BE49-F238E27FC236}">
                <a16:creationId xmlns:a16="http://schemas.microsoft.com/office/drawing/2014/main" id="{16D17D1D-4276-DEFE-60D8-6BF0A8FE6191}"/>
              </a:ext>
            </a:extLst>
          </p:cNvPr>
          <p:cNvSpPr txBox="1"/>
          <p:nvPr/>
        </p:nvSpPr>
        <p:spPr>
          <a:xfrm>
            <a:off x="11792205" y="1910213"/>
            <a:ext cx="2194832" cy="424732"/>
          </a:xfrm>
          <a:prstGeom prst="rect">
            <a:avLst/>
          </a:prstGeom>
          <a:noFill/>
        </p:spPr>
        <p:txBody>
          <a:bodyPr wrap="none" rtlCol="0">
            <a:spAutoFit/>
          </a:bodyPr>
          <a:lstStyle/>
          <a:p>
            <a:r>
              <a:rPr lang="fr-FR" sz="2160" dirty="0">
                <a:solidFill>
                  <a:schemeClr val="bg1"/>
                </a:solidFill>
              </a:rPr>
              <a:t>3 000 </a:t>
            </a:r>
            <a:r>
              <a:rPr lang="fr-FR" sz="2160" dirty="0">
                <a:solidFill>
                  <a:schemeClr val="bg1"/>
                </a:solidFill>
                <a:latin typeface="Times New Roman" panose="02020603050405020304" pitchFamily="18" charset="0"/>
                <a:cs typeface="Times New Roman" panose="02020603050405020304" pitchFamily="18" charset="0"/>
              </a:rPr>
              <a:t>X 3 = 9.000</a:t>
            </a:r>
            <a:endParaRPr lang="fr-BF" sz="2160" dirty="0">
              <a:solidFill>
                <a:schemeClr val="bg1"/>
              </a:solidFill>
            </a:endParaRPr>
          </a:p>
        </p:txBody>
      </p:sp>
      <p:sp>
        <p:nvSpPr>
          <p:cNvPr id="14" name="ZoneTexte 13">
            <a:extLst>
              <a:ext uri="{FF2B5EF4-FFF2-40B4-BE49-F238E27FC236}">
                <a16:creationId xmlns:a16="http://schemas.microsoft.com/office/drawing/2014/main" id="{6DFBB41E-7D99-9094-CC62-771DA7EDDBE0}"/>
              </a:ext>
            </a:extLst>
          </p:cNvPr>
          <p:cNvSpPr txBox="1"/>
          <p:nvPr/>
        </p:nvSpPr>
        <p:spPr>
          <a:xfrm>
            <a:off x="11792205" y="3114695"/>
            <a:ext cx="2330446" cy="424732"/>
          </a:xfrm>
          <a:prstGeom prst="rect">
            <a:avLst/>
          </a:prstGeom>
          <a:noFill/>
        </p:spPr>
        <p:txBody>
          <a:bodyPr wrap="none" rtlCol="0">
            <a:spAutoFit/>
          </a:bodyPr>
          <a:lstStyle/>
          <a:p>
            <a:r>
              <a:rPr lang="fr-FR" sz="2160" dirty="0">
                <a:solidFill>
                  <a:schemeClr val="bg1"/>
                </a:solidFill>
              </a:rPr>
              <a:t>1.250 </a:t>
            </a:r>
            <a:r>
              <a:rPr lang="fr-FR" sz="2160" dirty="0">
                <a:solidFill>
                  <a:schemeClr val="bg1"/>
                </a:solidFill>
                <a:latin typeface="Times New Roman" panose="02020603050405020304" pitchFamily="18" charset="0"/>
                <a:cs typeface="Times New Roman" panose="02020603050405020304" pitchFamily="18" charset="0"/>
              </a:rPr>
              <a:t>X 9 = 11.250</a:t>
            </a:r>
            <a:endParaRPr lang="fr-BF" sz="2160" dirty="0">
              <a:solidFill>
                <a:schemeClr val="bg1"/>
              </a:solidFill>
            </a:endParaRPr>
          </a:p>
        </p:txBody>
      </p:sp>
      <p:sp>
        <p:nvSpPr>
          <p:cNvPr id="27" name="ZoneTexte 26">
            <a:extLst>
              <a:ext uri="{FF2B5EF4-FFF2-40B4-BE49-F238E27FC236}">
                <a16:creationId xmlns:a16="http://schemas.microsoft.com/office/drawing/2014/main" id="{6E9705BB-4668-90F9-C956-75200D487881}"/>
              </a:ext>
            </a:extLst>
          </p:cNvPr>
          <p:cNvSpPr txBox="1"/>
          <p:nvPr/>
        </p:nvSpPr>
        <p:spPr>
          <a:xfrm>
            <a:off x="11835554" y="4141187"/>
            <a:ext cx="2266967" cy="424732"/>
          </a:xfrm>
          <a:prstGeom prst="rect">
            <a:avLst/>
          </a:prstGeom>
          <a:noFill/>
        </p:spPr>
        <p:txBody>
          <a:bodyPr wrap="none" rtlCol="0">
            <a:spAutoFit/>
          </a:bodyPr>
          <a:lstStyle/>
          <a:p>
            <a:r>
              <a:rPr lang="fr-FR" sz="2160" dirty="0">
                <a:solidFill>
                  <a:schemeClr val="bg1"/>
                </a:solidFill>
              </a:rPr>
              <a:t>750 </a:t>
            </a:r>
            <a:r>
              <a:rPr lang="fr-FR" sz="2160" dirty="0">
                <a:solidFill>
                  <a:schemeClr val="bg1"/>
                </a:solidFill>
                <a:latin typeface="Times New Roman" panose="02020603050405020304" pitchFamily="18" charset="0"/>
                <a:cs typeface="Times New Roman" panose="02020603050405020304" pitchFamily="18" charset="0"/>
              </a:rPr>
              <a:t>X 27 = 20.250</a:t>
            </a:r>
            <a:endParaRPr lang="fr-BF" sz="2160" dirty="0">
              <a:solidFill>
                <a:schemeClr val="bg1"/>
              </a:solidFill>
            </a:endParaRPr>
          </a:p>
        </p:txBody>
      </p:sp>
      <p:sp>
        <p:nvSpPr>
          <p:cNvPr id="28" name="ZoneTexte 27">
            <a:extLst>
              <a:ext uri="{FF2B5EF4-FFF2-40B4-BE49-F238E27FC236}">
                <a16:creationId xmlns:a16="http://schemas.microsoft.com/office/drawing/2014/main" id="{1A1DAE76-E315-A46C-F002-DF6573EF9289}"/>
              </a:ext>
            </a:extLst>
          </p:cNvPr>
          <p:cNvSpPr txBox="1"/>
          <p:nvPr/>
        </p:nvSpPr>
        <p:spPr>
          <a:xfrm>
            <a:off x="11835552" y="5037203"/>
            <a:ext cx="2616422" cy="424732"/>
          </a:xfrm>
          <a:prstGeom prst="rect">
            <a:avLst/>
          </a:prstGeom>
          <a:noFill/>
        </p:spPr>
        <p:txBody>
          <a:bodyPr wrap="none" rtlCol="0">
            <a:spAutoFit/>
          </a:bodyPr>
          <a:lstStyle/>
          <a:p>
            <a:r>
              <a:rPr lang="fr-FR" sz="2160" dirty="0">
                <a:solidFill>
                  <a:schemeClr val="bg1"/>
                </a:solidFill>
              </a:rPr>
              <a:t>2.500 </a:t>
            </a:r>
            <a:r>
              <a:rPr lang="fr-FR" sz="2160" dirty="0">
                <a:solidFill>
                  <a:schemeClr val="bg1"/>
                </a:solidFill>
                <a:latin typeface="Times New Roman" panose="02020603050405020304" pitchFamily="18" charset="0"/>
                <a:cs typeface="Times New Roman" panose="02020603050405020304" pitchFamily="18" charset="0"/>
              </a:rPr>
              <a:t>X 81 = 202.500</a:t>
            </a:r>
            <a:endParaRPr lang="fr-BF" sz="2160" dirty="0">
              <a:solidFill>
                <a:schemeClr val="bg1"/>
              </a:solidFill>
            </a:endParaRPr>
          </a:p>
        </p:txBody>
      </p:sp>
      <p:sp>
        <p:nvSpPr>
          <p:cNvPr id="29" name="ZoneTexte 28">
            <a:extLst>
              <a:ext uri="{FF2B5EF4-FFF2-40B4-BE49-F238E27FC236}">
                <a16:creationId xmlns:a16="http://schemas.microsoft.com/office/drawing/2014/main" id="{9092DF35-B97A-327C-563F-1049C8F96EAE}"/>
              </a:ext>
            </a:extLst>
          </p:cNvPr>
          <p:cNvSpPr txBox="1"/>
          <p:nvPr/>
        </p:nvSpPr>
        <p:spPr>
          <a:xfrm>
            <a:off x="982242" y="5774624"/>
            <a:ext cx="12962990" cy="535531"/>
          </a:xfrm>
          <a:prstGeom prst="rect">
            <a:avLst/>
          </a:prstGeom>
          <a:noFill/>
        </p:spPr>
        <p:txBody>
          <a:bodyPr wrap="square" rtlCol="0">
            <a:spAutoFit/>
          </a:bodyPr>
          <a:lstStyle/>
          <a:p>
            <a:r>
              <a:rPr lang="fr-FR" sz="2880" b="1" dirty="0">
                <a:solidFill>
                  <a:srgbClr val="FFFF00"/>
                </a:solidFill>
              </a:rPr>
              <a:t>Avec 10.000F, si nous prenons le bénéfice de la formation à 5.000F,</a:t>
            </a:r>
            <a:endParaRPr lang="fr-BF" sz="2880" b="1" dirty="0">
              <a:solidFill>
                <a:srgbClr val="FFFF00"/>
              </a:solidFill>
            </a:endParaRPr>
          </a:p>
        </p:txBody>
      </p:sp>
      <p:sp>
        <p:nvSpPr>
          <p:cNvPr id="30" name="ZoneTexte 29">
            <a:extLst>
              <a:ext uri="{FF2B5EF4-FFF2-40B4-BE49-F238E27FC236}">
                <a16:creationId xmlns:a16="http://schemas.microsoft.com/office/drawing/2014/main" id="{6E3B3C99-160A-A096-0A77-AC42E952D1C6}"/>
              </a:ext>
            </a:extLst>
          </p:cNvPr>
          <p:cNvSpPr txBox="1"/>
          <p:nvPr/>
        </p:nvSpPr>
        <p:spPr>
          <a:xfrm>
            <a:off x="1263532" y="6387854"/>
            <a:ext cx="12962990" cy="535531"/>
          </a:xfrm>
          <a:prstGeom prst="rect">
            <a:avLst/>
          </a:prstGeom>
          <a:noFill/>
        </p:spPr>
        <p:txBody>
          <a:bodyPr wrap="square" rtlCol="0">
            <a:spAutoFit/>
          </a:bodyPr>
          <a:lstStyle/>
          <a:p>
            <a:r>
              <a:rPr lang="fr-FR" sz="2880" b="1" dirty="0">
                <a:solidFill>
                  <a:srgbClr val="FFFF00"/>
                </a:solidFill>
              </a:rPr>
              <a:t>un pôle vous rapporte 234.000F, Soit plus de 200% DE VOTRE INVESTISSEMENT </a:t>
            </a:r>
            <a:endParaRPr lang="fr-BF" sz="2880" b="1" dirty="0">
              <a:solidFill>
                <a:srgbClr val="FFFF00"/>
              </a:solidFill>
            </a:endParaRPr>
          </a:p>
        </p:txBody>
      </p:sp>
    </p:spTree>
    <p:extLst>
      <p:ext uri="{BB962C8B-B14F-4D97-AF65-F5344CB8AC3E}">
        <p14:creationId xmlns:p14="http://schemas.microsoft.com/office/powerpoint/2010/main" val="247159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ppt_x"/>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1000"/>
                                        <p:tgtEl>
                                          <p:spTgt spid="18"/>
                                        </p:tgtEl>
                                      </p:cBhvr>
                                    </p:animEffect>
                                    <p:anim calcmode="lin" valueType="num">
                                      <p:cBhvr>
                                        <p:cTn id="76" dur="1000" fill="hold"/>
                                        <p:tgtEl>
                                          <p:spTgt spid="18"/>
                                        </p:tgtEl>
                                        <p:attrNameLst>
                                          <p:attrName>ppt_x</p:attrName>
                                        </p:attrNameLst>
                                      </p:cBhvr>
                                      <p:tavLst>
                                        <p:tav tm="0">
                                          <p:val>
                                            <p:strVal val="#ppt_x"/>
                                          </p:val>
                                        </p:tav>
                                        <p:tav tm="100000">
                                          <p:val>
                                            <p:strVal val="#ppt_x"/>
                                          </p:val>
                                        </p:tav>
                                      </p:tavLst>
                                    </p:anim>
                                    <p:anim calcmode="lin" valueType="num">
                                      <p:cBhvr>
                                        <p:cTn id="7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1000"/>
                                        <p:tgtEl>
                                          <p:spTgt spid="20"/>
                                        </p:tgtEl>
                                      </p:cBhvr>
                                    </p:animEffect>
                                    <p:anim calcmode="lin" valueType="num">
                                      <p:cBhvr>
                                        <p:cTn id="83" dur="1000" fill="hold"/>
                                        <p:tgtEl>
                                          <p:spTgt spid="20"/>
                                        </p:tgtEl>
                                        <p:attrNameLst>
                                          <p:attrName>ppt_x</p:attrName>
                                        </p:attrNameLst>
                                      </p:cBhvr>
                                      <p:tavLst>
                                        <p:tav tm="0">
                                          <p:val>
                                            <p:strVal val="#ppt_x"/>
                                          </p:val>
                                        </p:tav>
                                        <p:tav tm="100000">
                                          <p:val>
                                            <p:strVal val="#ppt_x"/>
                                          </p:val>
                                        </p:tav>
                                      </p:tavLst>
                                    </p:anim>
                                    <p:anim calcmode="lin" valueType="num">
                                      <p:cBhvr>
                                        <p:cTn id="8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1000"/>
                                        <p:tgtEl>
                                          <p:spTgt spid="21"/>
                                        </p:tgtEl>
                                      </p:cBhvr>
                                    </p:animEffect>
                                    <p:anim calcmode="lin" valueType="num">
                                      <p:cBhvr>
                                        <p:cTn id="90" dur="1000" fill="hold"/>
                                        <p:tgtEl>
                                          <p:spTgt spid="21"/>
                                        </p:tgtEl>
                                        <p:attrNameLst>
                                          <p:attrName>ppt_x</p:attrName>
                                        </p:attrNameLst>
                                      </p:cBhvr>
                                      <p:tavLst>
                                        <p:tav tm="0">
                                          <p:val>
                                            <p:strVal val="#ppt_x"/>
                                          </p:val>
                                        </p:tav>
                                        <p:tav tm="100000">
                                          <p:val>
                                            <p:strVal val="#ppt_x"/>
                                          </p:val>
                                        </p:tav>
                                      </p:tavLst>
                                    </p:anim>
                                    <p:anim calcmode="lin" valueType="num">
                                      <p:cBhvr>
                                        <p:cTn id="9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fade">
                                      <p:cBhvr>
                                        <p:cTn id="96" dur="1000"/>
                                        <p:tgtEl>
                                          <p:spTgt spid="23"/>
                                        </p:tgtEl>
                                      </p:cBhvr>
                                    </p:animEffect>
                                    <p:anim calcmode="lin" valueType="num">
                                      <p:cBhvr>
                                        <p:cTn id="97" dur="1000" fill="hold"/>
                                        <p:tgtEl>
                                          <p:spTgt spid="23"/>
                                        </p:tgtEl>
                                        <p:attrNameLst>
                                          <p:attrName>ppt_x</p:attrName>
                                        </p:attrNameLst>
                                      </p:cBhvr>
                                      <p:tavLst>
                                        <p:tav tm="0">
                                          <p:val>
                                            <p:strVal val="#ppt_x"/>
                                          </p:val>
                                        </p:tav>
                                        <p:tav tm="100000">
                                          <p:val>
                                            <p:strVal val="#ppt_x"/>
                                          </p:val>
                                        </p:tav>
                                      </p:tavLst>
                                    </p:anim>
                                    <p:anim calcmode="lin" valueType="num">
                                      <p:cBhvr>
                                        <p:cTn id="9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fade">
                                      <p:cBhvr>
                                        <p:cTn id="103" dur="1000"/>
                                        <p:tgtEl>
                                          <p:spTgt spid="24"/>
                                        </p:tgtEl>
                                      </p:cBhvr>
                                    </p:animEffect>
                                    <p:anim calcmode="lin" valueType="num">
                                      <p:cBhvr>
                                        <p:cTn id="104" dur="1000" fill="hold"/>
                                        <p:tgtEl>
                                          <p:spTgt spid="24"/>
                                        </p:tgtEl>
                                        <p:attrNameLst>
                                          <p:attrName>ppt_x</p:attrName>
                                        </p:attrNameLst>
                                      </p:cBhvr>
                                      <p:tavLst>
                                        <p:tav tm="0">
                                          <p:val>
                                            <p:strVal val="#ppt_x"/>
                                          </p:val>
                                        </p:tav>
                                        <p:tav tm="100000">
                                          <p:val>
                                            <p:strVal val="#ppt_x"/>
                                          </p:val>
                                        </p:tav>
                                      </p:tavLst>
                                    </p:anim>
                                    <p:anim calcmode="lin" valueType="num">
                                      <p:cBhvr>
                                        <p:cTn id="10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3" presetClass="entr" presetSubtype="16" fill="hold" grpId="0" nodeType="clickEffect">
                                  <p:stCondLst>
                                    <p:cond delay="0"/>
                                  </p:stCondLst>
                                  <p:childTnLst>
                                    <p:set>
                                      <p:cBhvr>
                                        <p:cTn id="109" dur="1" fill="hold">
                                          <p:stCondLst>
                                            <p:cond delay="0"/>
                                          </p:stCondLst>
                                        </p:cTn>
                                        <p:tgtEl>
                                          <p:spTgt spid="29"/>
                                        </p:tgtEl>
                                        <p:attrNameLst>
                                          <p:attrName>style.visibility</p:attrName>
                                        </p:attrNameLst>
                                      </p:cBhvr>
                                      <p:to>
                                        <p:strVal val="visible"/>
                                      </p:to>
                                    </p:set>
                                    <p:anim calcmode="lin" valueType="num">
                                      <p:cBhvr>
                                        <p:cTn id="110" dur="500" fill="hold"/>
                                        <p:tgtEl>
                                          <p:spTgt spid="29"/>
                                        </p:tgtEl>
                                        <p:attrNameLst>
                                          <p:attrName>ppt_w</p:attrName>
                                        </p:attrNameLst>
                                      </p:cBhvr>
                                      <p:tavLst>
                                        <p:tav tm="0">
                                          <p:val>
                                            <p:fltVal val="0"/>
                                          </p:val>
                                        </p:tav>
                                        <p:tav tm="100000">
                                          <p:val>
                                            <p:strVal val="#ppt_w"/>
                                          </p:val>
                                        </p:tav>
                                      </p:tavLst>
                                    </p:anim>
                                    <p:anim calcmode="lin" valueType="num">
                                      <p:cBhvr>
                                        <p:cTn id="111"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50" presetClass="entr" presetSubtype="0" decel="100000" fill="hold" grpId="0" nodeType="clickEffect">
                                  <p:stCondLst>
                                    <p:cond delay="0"/>
                                  </p:stCondLst>
                                  <p:childTnLst>
                                    <p:set>
                                      <p:cBhvr>
                                        <p:cTn id="115" dur="1" fill="hold">
                                          <p:stCondLst>
                                            <p:cond delay="0"/>
                                          </p:stCondLst>
                                        </p:cTn>
                                        <p:tgtEl>
                                          <p:spTgt spid="16"/>
                                        </p:tgtEl>
                                        <p:attrNameLst>
                                          <p:attrName>style.visibility</p:attrName>
                                        </p:attrNameLst>
                                      </p:cBhvr>
                                      <p:to>
                                        <p:strVal val="visible"/>
                                      </p:to>
                                    </p:set>
                                    <p:anim calcmode="lin" valueType="num">
                                      <p:cBhvr>
                                        <p:cTn id="116" dur="1000" fill="hold"/>
                                        <p:tgtEl>
                                          <p:spTgt spid="16"/>
                                        </p:tgtEl>
                                        <p:attrNameLst>
                                          <p:attrName>ppt_w</p:attrName>
                                        </p:attrNameLst>
                                      </p:cBhvr>
                                      <p:tavLst>
                                        <p:tav tm="0">
                                          <p:val>
                                            <p:strVal val="#ppt_w+.3"/>
                                          </p:val>
                                        </p:tav>
                                        <p:tav tm="100000">
                                          <p:val>
                                            <p:strVal val="#ppt_w"/>
                                          </p:val>
                                        </p:tav>
                                      </p:tavLst>
                                    </p:anim>
                                    <p:anim calcmode="lin" valueType="num">
                                      <p:cBhvr>
                                        <p:cTn id="117" dur="1000" fill="hold"/>
                                        <p:tgtEl>
                                          <p:spTgt spid="16"/>
                                        </p:tgtEl>
                                        <p:attrNameLst>
                                          <p:attrName>ppt_h</p:attrName>
                                        </p:attrNameLst>
                                      </p:cBhvr>
                                      <p:tavLst>
                                        <p:tav tm="0">
                                          <p:val>
                                            <p:strVal val="#ppt_h"/>
                                          </p:val>
                                        </p:tav>
                                        <p:tav tm="100000">
                                          <p:val>
                                            <p:strVal val="#ppt_h"/>
                                          </p:val>
                                        </p:tav>
                                      </p:tavLst>
                                    </p:anim>
                                    <p:animEffect transition="in" filter="fade">
                                      <p:cBhvr>
                                        <p:cTn id="118" dur="1000"/>
                                        <p:tgtEl>
                                          <p:spTgt spid="16"/>
                                        </p:tgtEl>
                                      </p:cBhvr>
                                    </p:animEffect>
                                  </p:childTnLst>
                                </p:cTn>
                              </p:par>
                              <p:par>
                                <p:cTn id="119" presetID="50" presetClass="entr" presetSubtype="0" decel="100000" fill="hold" grpId="0" nodeType="withEffect">
                                  <p:stCondLst>
                                    <p:cond delay="0"/>
                                  </p:stCondLst>
                                  <p:childTnLst>
                                    <p:set>
                                      <p:cBhvr>
                                        <p:cTn id="120" dur="1" fill="hold">
                                          <p:stCondLst>
                                            <p:cond delay="0"/>
                                          </p:stCondLst>
                                        </p:cTn>
                                        <p:tgtEl>
                                          <p:spTgt spid="11"/>
                                        </p:tgtEl>
                                        <p:attrNameLst>
                                          <p:attrName>style.visibility</p:attrName>
                                        </p:attrNameLst>
                                      </p:cBhvr>
                                      <p:to>
                                        <p:strVal val="visible"/>
                                      </p:to>
                                    </p:set>
                                    <p:anim calcmode="lin" valueType="num">
                                      <p:cBhvr>
                                        <p:cTn id="121" dur="1000" fill="hold"/>
                                        <p:tgtEl>
                                          <p:spTgt spid="11"/>
                                        </p:tgtEl>
                                        <p:attrNameLst>
                                          <p:attrName>ppt_w</p:attrName>
                                        </p:attrNameLst>
                                      </p:cBhvr>
                                      <p:tavLst>
                                        <p:tav tm="0">
                                          <p:val>
                                            <p:strVal val="#ppt_w+.3"/>
                                          </p:val>
                                        </p:tav>
                                        <p:tav tm="100000">
                                          <p:val>
                                            <p:strVal val="#ppt_w"/>
                                          </p:val>
                                        </p:tav>
                                      </p:tavLst>
                                    </p:anim>
                                    <p:anim calcmode="lin" valueType="num">
                                      <p:cBhvr>
                                        <p:cTn id="122" dur="1000" fill="hold"/>
                                        <p:tgtEl>
                                          <p:spTgt spid="11"/>
                                        </p:tgtEl>
                                        <p:attrNameLst>
                                          <p:attrName>ppt_h</p:attrName>
                                        </p:attrNameLst>
                                      </p:cBhvr>
                                      <p:tavLst>
                                        <p:tav tm="0">
                                          <p:val>
                                            <p:strVal val="#ppt_h"/>
                                          </p:val>
                                        </p:tav>
                                        <p:tav tm="100000">
                                          <p:val>
                                            <p:strVal val="#ppt_h"/>
                                          </p:val>
                                        </p:tav>
                                      </p:tavLst>
                                    </p:anim>
                                    <p:animEffect transition="in" filter="fade">
                                      <p:cBhvr>
                                        <p:cTn id="123" dur="1000"/>
                                        <p:tgtEl>
                                          <p:spTgt spid="11"/>
                                        </p:tgtEl>
                                      </p:cBhvr>
                                    </p:animEffect>
                                  </p:childTnLst>
                                </p:cTn>
                              </p:par>
                            </p:childTnLst>
                          </p:cTn>
                        </p:par>
                      </p:childTnLst>
                    </p:cTn>
                  </p:par>
                  <p:par>
                    <p:cTn id="124" fill="hold">
                      <p:stCondLst>
                        <p:cond delay="indefinite"/>
                      </p:stCondLst>
                      <p:childTnLst>
                        <p:par>
                          <p:cTn id="125" fill="hold">
                            <p:stCondLst>
                              <p:cond delay="0"/>
                            </p:stCondLst>
                            <p:childTnLst>
                              <p:par>
                                <p:cTn id="126" presetID="50" presetClass="entr" presetSubtype="0" decel="100000" fill="hold" grpId="0" nodeType="clickEffect">
                                  <p:stCondLst>
                                    <p:cond delay="0"/>
                                  </p:stCondLst>
                                  <p:childTnLst>
                                    <p:set>
                                      <p:cBhvr>
                                        <p:cTn id="127" dur="1" fill="hold">
                                          <p:stCondLst>
                                            <p:cond delay="0"/>
                                          </p:stCondLst>
                                        </p:cTn>
                                        <p:tgtEl>
                                          <p:spTgt spid="14"/>
                                        </p:tgtEl>
                                        <p:attrNameLst>
                                          <p:attrName>style.visibility</p:attrName>
                                        </p:attrNameLst>
                                      </p:cBhvr>
                                      <p:to>
                                        <p:strVal val="visible"/>
                                      </p:to>
                                    </p:set>
                                    <p:anim calcmode="lin" valueType="num">
                                      <p:cBhvr>
                                        <p:cTn id="128" dur="1000" fill="hold"/>
                                        <p:tgtEl>
                                          <p:spTgt spid="14"/>
                                        </p:tgtEl>
                                        <p:attrNameLst>
                                          <p:attrName>ppt_w</p:attrName>
                                        </p:attrNameLst>
                                      </p:cBhvr>
                                      <p:tavLst>
                                        <p:tav tm="0">
                                          <p:val>
                                            <p:strVal val="#ppt_w+.3"/>
                                          </p:val>
                                        </p:tav>
                                        <p:tav tm="100000">
                                          <p:val>
                                            <p:strVal val="#ppt_w"/>
                                          </p:val>
                                        </p:tav>
                                      </p:tavLst>
                                    </p:anim>
                                    <p:anim calcmode="lin" valueType="num">
                                      <p:cBhvr>
                                        <p:cTn id="129" dur="1000" fill="hold"/>
                                        <p:tgtEl>
                                          <p:spTgt spid="14"/>
                                        </p:tgtEl>
                                        <p:attrNameLst>
                                          <p:attrName>ppt_h</p:attrName>
                                        </p:attrNameLst>
                                      </p:cBhvr>
                                      <p:tavLst>
                                        <p:tav tm="0">
                                          <p:val>
                                            <p:strVal val="#ppt_h"/>
                                          </p:val>
                                        </p:tav>
                                        <p:tav tm="100000">
                                          <p:val>
                                            <p:strVal val="#ppt_h"/>
                                          </p:val>
                                        </p:tav>
                                      </p:tavLst>
                                    </p:anim>
                                    <p:animEffect transition="in" filter="fade">
                                      <p:cBhvr>
                                        <p:cTn id="130" dur="1000"/>
                                        <p:tgtEl>
                                          <p:spTgt spid="14"/>
                                        </p:tgtEl>
                                      </p:cBhvr>
                                    </p:animEffect>
                                  </p:childTnLst>
                                </p:cTn>
                              </p:par>
                              <p:par>
                                <p:cTn id="131" presetID="50" presetClass="entr" presetSubtype="0" decel="100000" fill="hold" grpId="0" nodeType="withEffect">
                                  <p:stCondLst>
                                    <p:cond delay="0"/>
                                  </p:stCondLst>
                                  <p:childTnLst>
                                    <p:set>
                                      <p:cBhvr>
                                        <p:cTn id="132" dur="1" fill="hold">
                                          <p:stCondLst>
                                            <p:cond delay="0"/>
                                          </p:stCondLst>
                                        </p:cTn>
                                        <p:tgtEl>
                                          <p:spTgt spid="19"/>
                                        </p:tgtEl>
                                        <p:attrNameLst>
                                          <p:attrName>style.visibility</p:attrName>
                                        </p:attrNameLst>
                                      </p:cBhvr>
                                      <p:to>
                                        <p:strVal val="visible"/>
                                      </p:to>
                                    </p:set>
                                    <p:anim calcmode="lin" valueType="num">
                                      <p:cBhvr>
                                        <p:cTn id="133" dur="1000" fill="hold"/>
                                        <p:tgtEl>
                                          <p:spTgt spid="19"/>
                                        </p:tgtEl>
                                        <p:attrNameLst>
                                          <p:attrName>ppt_w</p:attrName>
                                        </p:attrNameLst>
                                      </p:cBhvr>
                                      <p:tavLst>
                                        <p:tav tm="0">
                                          <p:val>
                                            <p:strVal val="#ppt_w+.3"/>
                                          </p:val>
                                        </p:tav>
                                        <p:tav tm="100000">
                                          <p:val>
                                            <p:strVal val="#ppt_w"/>
                                          </p:val>
                                        </p:tav>
                                      </p:tavLst>
                                    </p:anim>
                                    <p:anim calcmode="lin" valueType="num">
                                      <p:cBhvr>
                                        <p:cTn id="134" dur="1000" fill="hold"/>
                                        <p:tgtEl>
                                          <p:spTgt spid="19"/>
                                        </p:tgtEl>
                                        <p:attrNameLst>
                                          <p:attrName>ppt_h</p:attrName>
                                        </p:attrNameLst>
                                      </p:cBhvr>
                                      <p:tavLst>
                                        <p:tav tm="0">
                                          <p:val>
                                            <p:strVal val="#ppt_h"/>
                                          </p:val>
                                        </p:tav>
                                        <p:tav tm="100000">
                                          <p:val>
                                            <p:strVal val="#ppt_h"/>
                                          </p:val>
                                        </p:tav>
                                      </p:tavLst>
                                    </p:anim>
                                    <p:animEffect transition="in" filter="fade">
                                      <p:cBhvr>
                                        <p:cTn id="135" dur="1000"/>
                                        <p:tgtEl>
                                          <p:spTgt spid="19"/>
                                        </p:tgtEl>
                                      </p:cBhvr>
                                    </p:animEffect>
                                  </p:childTnLst>
                                </p:cTn>
                              </p:par>
                            </p:childTnLst>
                          </p:cTn>
                        </p:par>
                      </p:childTnLst>
                    </p:cTn>
                  </p:par>
                  <p:par>
                    <p:cTn id="136" fill="hold">
                      <p:stCondLst>
                        <p:cond delay="indefinite"/>
                      </p:stCondLst>
                      <p:childTnLst>
                        <p:par>
                          <p:cTn id="137" fill="hold">
                            <p:stCondLst>
                              <p:cond delay="0"/>
                            </p:stCondLst>
                            <p:childTnLst>
                              <p:par>
                                <p:cTn id="138" presetID="50" presetClass="entr" presetSubtype="0" decel="100000" fill="hold" grpId="0" nodeType="clickEffect">
                                  <p:stCondLst>
                                    <p:cond delay="0"/>
                                  </p:stCondLst>
                                  <p:childTnLst>
                                    <p:set>
                                      <p:cBhvr>
                                        <p:cTn id="139" dur="1" fill="hold">
                                          <p:stCondLst>
                                            <p:cond delay="0"/>
                                          </p:stCondLst>
                                        </p:cTn>
                                        <p:tgtEl>
                                          <p:spTgt spid="27"/>
                                        </p:tgtEl>
                                        <p:attrNameLst>
                                          <p:attrName>style.visibility</p:attrName>
                                        </p:attrNameLst>
                                      </p:cBhvr>
                                      <p:to>
                                        <p:strVal val="visible"/>
                                      </p:to>
                                    </p:set>
                                    <p:anim calcmode="lin" valueType="num">
                                      <p:cBhvr>
                                        <p:cTn id="140" dur="1000" fill="hold"/>
                                        <p:tgtEl>
                                          <p:spTgt spid="27"/>
                                        </p:tgtEl>
                                        <p:attrNameLst>
                                          <p:attrName>ppt_w</p:attrName>
                                        </p:attrNameLst>
                                      </p:cBhvr>
                                      <p:tavLst>
                                        <p:tav tm="0">
                                          <p:val>
                                            <p:strVal val="#ppt_w+.3"/>
                                          </p:val>
                                        </p:tav>
                                        <p:tav tm="100000">
                                          <p:val>
                                            <p:strVal val="#ppt_w"/>
                                          </p:val>
                                        </p:tav>
                                      </p:tavLst>
                                    </p:anim>
                                    <p:anim calcmode="lin" valueType="num">
                                      <p:cBhvr>
                                        <p:cTn id="141" dur="1000" fill="hold"/>
                                        <p:tgtEl>
                                          <p:spTgt spid="27"/>
                                        </p:tgtEl>
                                        <p:attrNameLst>
                                          <p:attrName>ppt_h</p:attrName>
                                        </p:attrNameLst>
                                      </p:cBhvr>
                                      <p:tavLst>
                                        <p:tav tm="0">
                                          <p:val>
                                            <p:strVal val="#ppt_h"/>
                                          </p:val>
                                        </p:tav>
                                        <p:tav tm="100000">
                                          <p:val>
                                            <p:strVal val="#ppt_h"/>
                                          </p:val>
                                        </p:tav>
                                      </p:tavLst>
                                    </p:anim>
                                    <p:animEffect transition="in" filter="fade">
                                      <p:cBhvr>
                                        <p:cTn id="142" dur="1000"/>
                                        <p:tgtEl>
                                          <p:spTgt spid="27"/>
                                        </p:tgtEl>
                                      </p:cBhvr>
                                    </p:animEffect>
                                  </p:childTnLst>
                                </p:cTn>
                              </p:par>
                              <p:par>
                                <p:cTn id="143" presetID="50" presetClass="entr" presetSubtype="0" decel="100000" fill="hold" grpId="0" nodeType="withEffect">
                                  <p:stCondLst>
                                    <p:cond delay="0"/>
                                  </p:stCondLst>
                                  <p:childTnLst>
                                    <p:set>
                                      <p:cBhvr>
                                        <p:cTn id="144" dur="1" fill="hold">
                                          <p:stCondLst>
                                            <p:cond delay="0"/>
                                          </p:stCondLst>
                                        </p:cTn>
                                        <p:tgtEl>
                                          <p:spTgt spid="22"/>
                                        </p:tgtEl>
                                        <p:attrNameLst>
                                          <p:attrName>style.visibility</p:attrName>
                                        </p:attrNameLst>
                                      </p:cBhvr>
                                      <p:to>
                                        <p:strVal val="visible"/>
                                      </p:to>
                                    </p:set>
                                    <p:anim calcmode="lin" valueType="num">
                                      <p:cBhvr>
                                        <p:cTn id="145" dur="1000" fill="hold"/>
                                        <p:tgtEl>
                                          <p:spTgt spid="22"/>
                                        </p:tgtEl>
                                        <p:attrNameLst>
                                          <p:attrName>ppt_w</p:attrName>
                                        </p:attrNameLst>
                                      </p:cBhvr>
                                      <p:tavLst>
                                        <p:tav tm="0">
                                          <p:val>
                                            <p:strVal val="#ppt_w+.3"/>
                                          </p:val>
                                        </p:tav>
                                        <p:tav tm="100000">
                                          <p:val>
                                            <p:strVal val="#ppt_w"/>
                                          </p:val>
                                        </p:tav>
                                      </p:tavLst>
                                    </p:anim>
                                    <p:anim calcmode="lin" valueType="num">
                                      <p:cBhvr>
                                        <p:cTn id="146" dur="1000" fill="hold"/>
                                        <p:tgtEl>
                                          <p:spTgt spid="22"/>
                                        </p:tgtEl>
                                        <p:attrNameLst>
                                          <p:attrName>ppt_h</p:attrName>
                                        </p:attrNameLst>
                                      </p:cBhvr>
                                      <p:tavLst>
                                        <p:tav tm="0">
                                          <p:val>
                                            <p:strVal val="#ppt_h"/>
                                          </p:val>
                                        </p:tav>
                                        <p:tav tm="100000">
                                          <p:val>
                                            <p:strVal val="#ppt_h"/>
                                          </p:val>
                                        </p:tav>
                                      </p:tavLst>
                                    </p:anim>
                                    <p:animEffect transition="in" filter="fade">
                                      <p:cBhvr>
                                        <p:cTn id="147" dur="1000"/>
                                        <p:tgtEl>
                                          <p:spTgt spid="22"/>
                                        </p:tgtEl>
                                      </p:cBhvr>
                                    </p:animEffect>
                                  </p:childTnLst>
                                </p:cTn>
                              </p:par>
                            </p:childTnLst>
                          </p:cTn>
                        </p:par>
                      </p:childTnLst>
                    </p:cTn>
                  </p:par>
                  <p:par>
                    <p:cTn id="148" fill="hold">
                      <p:stCondLst>
                        <p:cond delay="indefinite"/>
                      </p:stCondLst>
                      <p:childTnLst>
                        <p:par>
                          <p:cTn id="149" fill="hold">
                            <p:stCondLst>
                              <p:cond delay="0"/>
                            </p:stCondLst>
                            <p:childTnLst>
                              <p:par>
                                <p:cTn id="150" presetID="50" presetClass="entr" presetSubtype="0" decel="100000" fill="hold" grpId="0" nodeType="clickEffect">
                                  <p:stCondLst>
                                    <p:cond delay="0"/>
                                  </p:stCondLst>
                                  <p:childTnLst>
                                    <p:set>
                                      <p:cBhvr>
                                        <p:cTn id="151" dur="1" fill="hold">
                                          <p:stCondLst>
                                            <p:cond delay="0"/>
                                          </p:stCondLst>
                                        </p:cTn>
                                        <p:tgtEl>
                                          <p:spTgt spid="28"/>
                                        </p:tgtEl>
                                        <p:attrNameLst>
                                          <p:attrName>style.visibility</p:attrName>
                                        </p:attrNameLst>
                                      </p:cBhvr>
                                      <p:to>
                                        <p:strVal val="visible"/>
                                      </p:to>
                                    </p:set>
                                    <p:anim calcmode="lin" valueType="num">
                                      <p:cBhvr>
                                        <p:cTn id="152" dur="1000" fill="hold"/>
                                        <p:tgtEl>
                                          <p:spTgt spid="28"/>
                                        </p:tgtEl>
                                        <p:attrNameLst>
                                          <p:attrName>ppt_w</p:attrName>
                                        </p:attrNameLst>
                                      </p:cBhvr>
                                      <p:tavLst>
                                        <p:tav tm="0">
                                          <p:val>
                                            <p:strVal val="#ppt_w+.3"/>
                                          </p:val>
                                        </p:tav>
                                        <p:tav tm="100000">
                                          <p:val>
                                            <p:strVal val="#ppt_w"/>
                                          </p:val>
                                        </p:tav>
                                      </p:tavLst>
                                    </p:anim>
                                    <p:anim calcmode="lin" valueType="num">
                                      <p:cBhvr>
                                        <p:cTn id="153" dur="1000" fill="hold"/>
                                        <p:tgtEl>
                                          <p:spTgt spid="28"/>
                                        </p:tgtEl>
                                        <p:attrNameLst>
                                          <p:attrName>ppt_h</p:attrName>
                                        </p:attrNameLst>
                                      </p:cBhvr>
                                      <p:tavLst>
                                        <p:tav tm="0">
                                          <p:val>
                                            <p:strVal val="#ppt_h"/>
                                          </p:val>
                                        </p:tav>
                                        <p:tav tm="100000">
                                          <p:val>
                                            <p:strVal val="#ppt_h"/>
                                          </p:val>
                                        </p:tav>
                                      </p:tavLst>
                                    </p:anim>
                                    <p:animEffect transition="in" filter="fade">
                                      <p:cBhvr>
                                        <p:cTn id="154" dur="1000"/>
                                        <p:tgtEl>
                                          <p:spTgt spid="28"/>
                                        </p:tgtEl>
                                      </p:cBhvr>
                                    </p:animEffect>
                                  </p:childTnLst>
                                </p:cTn>
                              </p:par>
                              <p:par>
                                <p:cTn id="155" presetID="50" presetClass="entr" presetSubtype="0" decel="100000" fill="hold" grpId="0" nodeType="withEffect">
                                  <p:stCondLst>
                                    <p:cond delay="0"/>
                                  </p:stCondLst>
                                  <p:childTnLst>
                                    <p:set>
                                      <p:cBhvr>
                                        <p:cTn id="156" dur="1" fill="hold">
                                          <p:stCondLst>
                                            <p:cond delay="0"/>
                                          </p:stCondLst>
                                        </p:cTn>
                                        <p:tgtEl>
                                          <p:spTgt spid="25"/>
                                        </p:tgtEl>
                                        <p:attrNameLst>
                                          <p:attrName>style.visibility</p:attrName>
                                        </p:attrNameLst>
                                      </p:cBhvr>
                                      <p:to>
                                        <p:strVal val="visible"/>
                                      </p:to>
                                    </p:set>
                                    <p:anim calcmode="lin" valueType="num">
                                      <p:cBhvr>
                                        <p:cTn id="157" dur="1000" fill="hold"/>
                                        <p:tgtEl>
                                          <p:spTgt spid="25"/>
                                        </p:tgtEl>
                                        <p:attrNameLst>
                                          <p:attrName>ppt_w</p:attrName>
                                        </p:attrNameLst>
                                      </p:cBhvr>
                                      <p:tavLst>
                                        <p:tav tm="0">
                                          <p:val>
                                            <p:strVal val="#ppt_w+.3"/>
                                          </p:val>
                                        </p:tav>
                                        <p:tav tm="100000">
                                          <p:val>
                                            <p:strVal val="#ppt_w"/>
                                          </p:val>
                                        </p:tav>
                                      </p:tavLst>
                                    </p:anim>
                                    <p:anim calcmode="lin" valueType="num">
                                      <p:cBhvr>
                                        <p:cTn id="158" dur="1000" fill="hold"/>
                                        <p:tgtEl>
                                          <p:spTgt spid="25"/>
                                        </p:tgtEl>
                                        <p:attrNameLst>
                                          <p:attrName>ppt_h</p:attrName>
                                        </p:attrNameLst>
                                      </p:cBhvr>
                                      <p:tavLst>
                                        <p:tav tm="0">
                                          <p:val>
                                            <p:strVal val="#ppt_h"/>
                                          </p:val>
                                        </p:tav>
                                        <p:tav tm="100000">
                                          <p:val>
                                            <p:strVal val="#ppt_h"/>
                                          </p:val>
                                        </p:tav>
                                      </p:tavLst>
                                    </p:anim>
                                    <p:animEffect transition="in" filter="fade">
                                      <p:cBhvr>
                                        <p:cTn id="159" dur="1000"/>
                                        <p:tgtEl>
                                          <p:spTgt spid="25"/>
                                        </p:tgtEl>
                                      </p:cBhvr>
                                    </p:animEffect>
                                  </p:childTnLst>
                                </p:cTn>
                              </p:par>
                            </p:childTnLst>
                          </p:cTn>
                        </p:par>
                      </p:childTnLst>
                    </p:cTn>
                  </p:par>
                  <p:par>
                    <p:cTn id="160" fill="hold">
                      <p:stCondLst>
                        <p:cond delay="indefinite"/>
                      </p:stCondLst>
                      <p:childTnLst>
                        <p:par>
                          <p:cTn id="161" fill="hold">
                            <p:stCondLst>
                              <p:cond delay="0"/>
                            </p:stCondLst>
                            <p:childTnLst>
                              <p:par>
                                <p:cTn id="162" presetID="23" presetClass="entr" presetSubtype="16" fill="hold" grpId="0" nodeType="clickEffect">
                                  <p:stCondLst>
                                    <p:cond delay="0"/>
                                  </p:stCondLst>
                                  <p:childTnLst>
                                    <p:set>
                                      <p:cBhvr>
                                        <p:cTn id="163" dur="1" fill="hold">
                                          <p:stCondLst>
                                            <p:cond delay="0"/>
                                          </p:stCondLst>
                                        </p:cTn>
                                        <p:tgtEl>
                                          <p:spTgt spid="30"/>
                                        </p:tgtEl>
                                        <p:attrNameLst>
                                          <p:attrName>style.visibility</p:attrName>
                                        </p:attrNameLst>
                                      </p:cBhvr>
                                      <p:to>
                                        <p:strVal val="visible"/>
                                      </p:to>
                                    </p:set>
                                    <p:anim calcmode="lin" valueType="num">
                                      <p:cBhvr>
                                        <p:cTn id="164" dur="500" fill="hold"/>
                                        <p:tgtEl>
                                          <p:spTgt spid="30"/>
                                        </p:tgtEl>
                                        <p:attrNameLst>
                                          <p:attrName>ppt_w</p:attrName>
                                        </p:attrNameLst>
                                      </p:cBhvr>
                                      <p:tavLst>
                                        <p:tav tm="0">
                                          <p:val>
                                            <p:fltVal val="0"/>
                                          </p:val>
                                        </p:tav>
                                        <p:tav tm="100000">
                                          <p:val>
                                            <p:strVal val="#ppt_w"/>
                                          </p:val>
                                        </p:tav>
                                      </p:tavLst>
                                    </p:anim>
                                    <p:anim calcmode="lin" valueType="num">
                                      <p:cBhvr>
                                        <p:cTn id="165" dur="5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166" fill="hold">
                      <p:stCondLst>
                        <p:cond delay="indefinite"/>
                      </p:stCondLst>
                      <p:childTnLst>
                        <p:par>
                          <p:cTn id="167" fill="hold">
                            <p:stCondLst>
                              <p:cond delay="0"/>
                            </p:stCondLst>
                            <p:childTnLst>
                              <p:par>
                                <p:cTn id="168" presetID="47" presetClass="entr" presetSubtype="0" fill="hold" grpId="0" nodeType="clickEffect">
                                  <p:stCondLst>
                                    <p:cond delay="0"/>
                                  </p:stCondLst>
                                  <p:childTnLst>
                                    <p:set>
                                      <p:cBhvr>
                                        <p:cTn id="169" dur="1" fill="hold">
                                          <p:stCondLst>
                                            <p:cond delay="0"/>
                                          </p:stCondLst>
                                        </p:cTn>
                                        <p:tgtEl>
                                          <p:spTgt spid="3">
                                            <p:bg/>
                                          </p:spTgt>
                                        </p:tgtEl>
                                        <p:attrNameLst>
                                          <p:attrName>style.visibility</p:attrName>
                                        </p:attrNameLst>
                                      </p:cBhvr>
                                      <p:to>
                                        <p:strVal val="visible"/>
                                      </p:to>
                                    </p:set>
                                    <p:animEffect transition="in" filter="fade">
                                      <p:cBhvr>
                                        <p:cTn id="170" dur="1000"/>
                                        <p:tgtEl>
                                          <p:spTgt spid="3">
                                            <p:bg/>
                                          </p:spTgt>
                                        </p:tgtEl>
                                      </p:cBhvr>
                                    </p:animEffect>
                                    <p:anim calcmode="lin" valueType="num">
                                      <p:cBhvr>
                                        <p:cTn id="171" dur="1000" fill="hold"/>
                                        <p:tgtEl>
                                          <p:spTgt spid="3">
                                            <p:bg/>
                                          </p:spTgt>
                                        </p:tgtEl>
                                        <p:attrNameLst>
                                          <p:attrName>ppt_x</p:attrName>
                                        </p:attrNameLst>
                                      </p:cBhvr>
                                      <p:tavLst>
                                        <p:tav tm="0">
                                          <p:val>
                                            <p:strVal val="#ppt_x"/>
                                          </p:val>
                                        </p:tav>
                                        <p:tav tm="100000">
                                          <p:val>
                                            <p:strVal val="#ppt_x"/>
                                          </p:val>
                                        </p:tav>
                                      </p:tavLst>
                                    </p:anim>
                                    <p:anim calcmode="lin" valueType="num">
                                      <p:cBhvr>
                                        <p:cTn id="172"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47" presetClass="entr" presetSubtype="0" fill="hold" grpId="0" nodeType="clickEffect">
                                  <p:stCondLst>
                                    <p:cond delay="0"/>
                                  </p:stCondLst>
                                  <p:childTnLst>
                                    <p:set>
                                      <p:cBhvr>
                                        <p:cTn id="176" dur="1" fill="hold">
                                          <p:stCondLst>
                                            <p:cond delay="0"/>
                                          </p:stCondLst>
                                        </p:cTn>
                                        <p:tgtEl>
                                          <p:spTgt spid="3">
                                            <p:txEl>
                                              <p:pRg st="0" end="0"/>
                                            </p:txEl>
                                          </p:spTgt>
                                        </p:tgtEl>
                                        <p:attrNameLst>
                                          <p:attrName>style.visibility</p:attrName>
                                        </p:attrNameLst>
                                      </p:cBhvr>
                                      <p:to>
                                        <p:strVal val="visible"/>
                                      </p:to>
                                    </p:set>
                                    <p:animEffect transition="in" filter="fade">
                                      <p:cBhvr>
                                        <p:cTn id="177" dur="1000"/>
                                        <p:tgtEl>
                                          <p:spTgt spid="3">
                                            <p:txEl>
                                              <p:pRg st="0" end="0"/>
                                            </p:txEl>
                                          </p:spTgt>
                                        </p:tgtEl>
                                      </p:cBhvr>
                                    </p:animEffect>
                                    <p:anim calcmode="lin" valueType="num">
                                      <p:cBhvr>
                                        <p:cTn id="17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9" grpId="0" animBg="1"/>
      <p:bldP spid="15" grpId="0" animBg="1"/>
      <p:bldP spid="16" grpId="0" animBg="1"/>
      <p:bldP spid="18" grpId="0" animBg="1"/>
      <p:bldP spid="19" grpId="0" animBg="1"/>
      <p:bldP spid="21" grpId="0" animBg="1"/>
      <p:bldP spid="22" grpId="0" animBg="1"/>
      <p:bldP spid="24" grpId="0" animBg="1"/>
      <p:bldP spid="25" grpId="0" animBg="1"/>
      <p:bldP spid="12" grpId="0" animBg="1"/>
      <p:bldP spid="26" grpId="0" animBg="1"/>
      <p:bldP spid="11" grpId="0"/>
      <p:bldP spid="14" grpId="0"/>
      <p:bldP spid="27" grpId="0"/>
      <p:bldP spid="28"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738752" y="1660903"/>
            <a:ext cx="3657600" cy="1878711"/>
          </a:xfrm>
        </p:spPr>
        <p:txBody>
          <a:bodyPr/>
          <a:lstStyle/>
          <a:p>
            <a:pPr lvl="0" algn="ctr"/>
            <a:r>
              <a:rPr lang="en-US" sz="8640" dirty="0">
                <a:solidFill>
                  <a:schemeClr val="bg1"/>
                </a:solidFill>
                <a:latin typeface="Times New Roman" panose="02020603050405020304" pitchFamily="18" charset="0"/>
                <a:cs typeface="Times New Roman" panose="02020603050405020304" pitchFamily="18" charset="0"/>
              </a:rPr>
              <a:t>NON </a:t>
            </a:r>
            <a:br>
              <a:rPr lang="en-US" sz="8640" dirty="0">
                <a:solidFill>
                  <a:schemeClr val="bg1"/>
                </a:solidFill>
                <a:latin typeface="Times New Roman" panose="02020603050405020304" pitchFamily="18" charset="0"/>
                <a:cs typeface="Times New Roman" panose="02020603050405020304" pitchFamily="18" charset="0"/>
              </a:rPr>
            </a:br>
            <a:r>
              <a:rPr lang="en-US" sz="8640" dirty="0">
                <a:solidFill>
                  <a:schemeClr val="bg1"/>
                </a:solidFill>
                <a:latin typeface="Times New Roman" panose="02020603050405020304" pitchFamily="18" charset="0"/>
                <a:cs typeface="Times New Roman" panose="02020603050405020304" pitchFamily="18" charset="0"/>
              </a:rPr>
              <a:t>≤ 297</a:t>
            </a:r>
            <a:endParaRPr lang="fr-FR" sz="8640" dirty="0">
              <a:solidFill>
                <a:schemeClr val="bg1"/>
              </a:solidFill>
              <a:latin typeface="Times New Roman" panose="02020603050405020304" pitchFamily="18" charset="0"/>
              <a:cs typeface="Times New Roman" panose="02020603050405020304" pitchFamily="18" charset="0"/>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4630399" cy="1053389"/>
          </a:xfrm>
          <a:prstGeom prst="rect">
            <a:avLst/>
          </a:prstGeom>
        </p:spPr>
      </p:pic>
      <p:sp>
        <p:nvSpPr>
          <p:cNvPr id="10" name="Rectangle 9"/>
          <p:cNvSpPr/>
          <p:nvPr/>
        </p:nvSpPr>
        <p:spPr>
          <a:xfrm>
            <a:off x="1234048" y="6336351"/>
            <a:ext cx="12162304" cy="1200329"/>
          </a:xfrm>
          <a:prstGeom prst="rect">
            <a:avLst/>
          </a:prstGeom>
        </p:spPr>
        <p:txBody>
          <a:bodyPr wrap="none">
            <a:spAutoFit/>
          </a:bodyPr>
          <a:lstStyle/>
          <a:p>
            <a:r>
              <a:rPr lang="en-US" sz="7200" dirty="0" err="1">
                <a:solidFill>
                  <a:srgbClr val="FF0000"/>
                </a:solidFill>
                <a:latin typeface="Times New Roman" panose="02020603050405020304" pitchFamily="18" charset="0"/>
                <a:cs typeface="Times New Roman" panose="02020603050405020304" pitchFamily="18" charset="0"/>
              </a:rPr>
              <a:t>Dois</a:t>
            </a:r>
            <a:r>
              <a:rPr lang="en-US" sz="7200" dirty="0">
                <a:solidFill>
                  <a:srgbClr val="FF0000"/>
                </a:solidFill>
                <a:latin typeface="Times New Roman" panose="02020603050405020304" pitchFamily="18" charset="0"/>
                <a:cs typeface="Times New Roman" panose="02020603050405020304" pitchFamily="18" charset="0"/>
              </a:rPr>
              <a:t>-je sponsors des gens à vie?</a:t>
            </a:r>
            <a:endParaRPr lang="fr-FR" sz="6600" b="1" dirty="0">
              <a:solidFill>
                <a:srgbClr val="FF0000"/>
              </a:solidFill>
              <a:latin typeface="Times New Roman" panose="02020603050405020304" pitchFamily="18" charset="0"/>
              <a:cs typeface="Times New Roman" panose="02020603050405020304" pitchFamily="18" charset="0"/>
            </a:endParaRPr>
          </a:p>
        </p:txBody>
      </p:sp>
      <p:pic>
        <p:nvPicPr>
          <p:cNvPr id="3" name="Image 2">
            <a:extLst>
              <a:ext uri="{FF2B5EF4-FFF2-40B4-BE49-F238E27FC236}">
                <a16:creationId xmlns:a16="http://schemas.microsoft.com/office/drawing/2014/main" id="{365C0587-A346-A32B-0D12-028A4F676FC4}"/>
              </a:ext>
            </a:extLst>
          </p:cNvPr>
          <p:cNvPicPr>
            <a:picLocks noChangeAspect="1"/>
          </p:cNvPicPr>
          <p:nvPr/>
        </p:nvPicPr>
        <p:blipFill>
          <a:blip r:embed="rId3"/>
          <a:stretch>
            <a:fillRect/>
          </a:stretch>
        </p:blipFill>
        <p:spPr>
          <a:xfrm>
            <a:off x="15669" y="-7928"/>
            <a:ext cx="966573" cy="966573"/>
          </a:xfrm>
          <a:prstGeom prst="rect">
            <a:avLst/>
          </a:prstGeom>
        </p:spPr>
      </p:pic>
      <p:pic>
        <p:nvPicPr>
          <p:cNvPr id="11" name="Image 10">
            <a:extLst>
              <a:ext uri="{FF2B5EF4-FFF2-40B4-BE49-F238E27FC236}">
                <a16:creationId xmlns:a16="http://schemas.microsoft.com/office/drawing/2014/main" id="{9640BDA5-2521-4521-26CC-4E66A59216A6}"/>
              </a:ext>
            </a:extLst>
          </p:cNvPr>
          <p:cNvPicPr>
            <a:picLocks noChangeAspect="1"/>
          </p:cNvPicPr>
          <p:nvPr/>
        </p:nvPicPr>
        <p:blipFill>
          <a:blip r:embed="rId4"/>
          <a:stretch>
            <a:fillRect/>
          </a:stretch>
        </p:blipFill>
        <p:spPr>
          <a:xfrm>
            <a:off x="982241" y="956532"/>
            <a:ext cx="7498081" cy="4991929"/>
          </a:xfrm>
          <a:prstGeom prst="rect">
            <a:avLst/>
          </a:prstGeom>
        </p:spPr>
      </p:pic>
    </p:spTree>
    <p:extLst>
      <p:ext uri="{BB962C8B-B14F-4D97-AF65-F5344CB8AC3E}">
        <p14:creationId xmlns:p14="http://schemas.microsoft.com/office/powerpoint/2010/main" val="4123262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07781"/>
            <a:ext cx="5033528" cy="3337448"/>
          </a:xfrm>
          <a:prstGeom prst="ellipse">
            <a:avLst/>
          </a:prstGeom>
          <a:ln>
            <a:noFill/>
          </a:ln>
          <a:effectLst>
            <a:softEdge rad="112500"/>
          </a:effectLst>
        </p:spPr>
      </p:pic>
      <p:sp>
        <p:nvSpPr>
          <p:cNvPr id="2" name="Titre 1"/>
          <p:cNvSpPr>
            <a:spLocks noGrp="1"/>
          </p:cNvSpPr>
          <p:nvPr>
            <p:ph type="ctrTitle"/>
          </p:nvPr>
        </p:nvSpPr>
        <p:spPr>
          <a:xfrm>
            <a:off x="3752699" y="2531057"/>
            <a:ext cx="7110374" cy="3160168"/>
          </a:xfrm>
        </p:spPr>
        <p:txBody>
          <a:bodyPr/>
          <a:lstStyle/>
          <a:p>
            <a:pPr lvl="0" algn="ctr"/>
            <a:r>
              <a:rPr lang="en-US" sz="8640" dirty="0">
                <a:solidFill>
                  <a:schemeClr val="bg1"/>
                </a:solidFill>
                <a:latin typeface="Times New Roman" panose="02020603050405020304" pitchFamily="18" charset="0"/>
                <a:cs typeface="Times New Roman" panose="02020603050405020304" pitchFamily="18" charset="0"/>
              </a:rPr>
              <a:t>EXEMPLES PRATIQUES</a:t>
            </a:r>
            <a:endParaRPr lang="fr-FR" sz="8640" dirty="0">
              <a:solidFill>
                <a:schemeClr val="bg1"/>
              </a:solidFill>
              <a:latin typeface="Times New Roman" panose="02020603050405020304" pitchFamily="18" charset="0"/>
              <a:cs typeface="Times New Roman" panose="02020603050405020304" pitchFamily="18" charset="0"/>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4630399" cy="1053389"/>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4591" y="1053386"/>
            <a:ext cx="4169506" cy="4840457"/>
          </a:xfrm>
          <a:prstGeom prst="ellipse">
            <a:avLst/>
          </a:prstGeom>
          <a:ln>
            <a:noFill/>
          </a:ln>
          <a:effectLst>
            <a:softEdge rad="112500"/>
          </a:effectLst>
        </p:spPr>
      </p:pic>
      <p:sp>
        <p:nvSpPr>
          <p:cNvPr id="10" name="Rectangle 9"/>
          <p:cNvSpPr/>
          <p:nvPr/>
        </p:nvSpPr>
        <p:spPr>
          <a:xfrm>
            <a:off x="15669" y="6316956"/>
            <a:ext cx="14758656" cy="904863"/>
          </a:xfrm>
          <a:prstGeom prst="rect">
            <a:avLst/>
          </a:prstGeom>
        </p:spPr>
        <p:txBody>
          <a:bodyPr wrap="none">
            <a:spAutoFit/>
          </a:bodyPr>
          <a:lstStyle/>
          <a:p>
            <a:r>
              <a:rPr lang="fr-FR" sz="5280" b="1" dirty="0">
                <a:latin typeface="Times New Roman" panose="02020603050405020304" pitchFamily="18" charset="0"/>
                <a:cs typeface="Times New Roman" panose="02020603050405020304" pitchFamily="18" charset="0"/>
              </a:rPr>
              <a:t>Le kit de formation fait  22$  soit 10 000F environ</a:t>
            </a:r>
          </a:p>
        </p:txBody>
      </p:sp>
      <p:pic>
        <p:nvPicPr>
          <p:cNvPr id="3" name="Image 2">
            <a:extLst>
              <a:ext uri="{FF2B5EF4-FFF2-40B4-BE49-F238E27FC236}">
                <a16:creationId xmlns:a16="http://schemas.microsoft.com/office/drawing/2014/main" id="{365C0587-A346-A32B-0D12-028A4F676FC4}"/>
              </a:ext>
            </a:extLst>
          </p:cNvPr>
          <p:cNvPicPr>
            <a:picLocks noChangeAspect="1"/>
          </p:cNvPicPr>
          <p:nvPr/>
        </p:nvPicPr>
        <p:blipFill>
          <a:blip r:embed="rId5"/>
          <a:stretch>
            <a:fillRect/>
          </a:stretch>
        </p:blipFill>
        <p:spPr>
          <a:xfrm>
            <a:off x="15669" y="-7928"/>
            <a:ext cx="966573" cy="966573"/>
          </a:xfrm>
          <a:prstGeom prst="rect">
            <a:avLst/>
          </a:prstGeom>
        </p:spPr>
      </p:pic>
    </p:spTree>
    <p:extLst>
      <p:ext uri="{BB962C8B-B14F-4D97-AF65-F5344CB8AC3E}">
        <p14:creationId xmlns:p14="http://schemas.microsoft.com/office/powerpoint/2010/main" val="1159374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4630399" cy="1053389"/>
          </a:xfrm>
          <a:prstGeom prst="rect">
            <a:avLst/>
          </a:prstGeom>
        </p:spPr>
      </p:pic>
      <p:sp>
        <p:nvSpPr>
          <p:cNvPr id="7" name="Sous-titre 2"/>
          <p:cNvSpPr>
            <a:spLocks noGrp="1"/>
          </p:cNvSpPr>
          <p:nvPr>
            <p:ph type="subTitle" idx="1"/>
          </p:nvPr>
        </p:nvSpPr>
        <p:spPr>
          <a:xfrm>
            <a:off x="263348" y="6098671"/>
            <a:ext cx="10416844" cy="1755647"/>
          </a:xfrm>
        </p:spPr>
        <p:txBody>
          <a:bodyPr>
            <a:normAutofit/>
          </a:bodyPr>
          <a:lstStyle/>
          <a:p>
            <a:r>
              <a:rPr lang="fr-FR" sz="3840" b="1" dirty="0">
                <a:latin typeface="Times New Roman" panose="02020603050405020304" pitchFamily="18" charset="0"/>
                <a:cs typeface="Times New Roman" panose="02020603050405020304" pitchFamily="18" charset="0"/>
              </a:rPr>
              <a:t>Pour une formation vous payez 10 000F </a:t>
            </a:r>
          </a:p>
          <a:p>
            <a:r>
              <a:rPr lang="fr-FR" sz="3840" b="1" dirty="0">
                <a:latin typeface="Times New Roman" panose="02020603050405020304" pitchFamily="18" charset="0"/>
                <a:cs typeface="Times New Roman" panose="02020603050405020304" pitchFamily="18" charset="0"/>
              </a:rPr>
              <a:t>Si vous êtes </a:t>
            </a:r>
            <a:r>
              <a:rPr lang="fr-FR" sz="3840" b="1" dirty="0">
                <a:ln>
                  <a:solidFill>
                    <a:srgbClr val="FFFF00"/>
                  </a:solidFill>
                </a:ln>
                <a:solidFill>
                  <a:srgbClr val="FF0000"/>
                </a:solidFill>
                <a:latin typeface="Times New Roman" panose="02020603050405020304" pitchFamily="18" charset="0"/>
                <a:cs typeface="Times New Roman" panose="02020603050405020304" pitchFamily="18" charset="0"/>
              </a:rPr>
              <a:t>START</a:t>
            </a:r>
            <a:r>
              <a:rPr lang="fr-FR" sz="3840" b="1" dirty="0">
                <a:latin typeface="Times New Roman" panose="02020603050405020304" pitchFamily="18" charset="0"/>
                <a:cs typeface="Times New Roman" panose="02020603050405020304" pitchFamily="18" charset="0"/>
              </a:rPr>
              <a:t> vous pouvez gagner :    </a:t>
            </a:r>
            <a:endParaRPr lang="fr-FR" sz="6480" b="1" dirty="0">
              <a:latin typeface="Times New Roman" panose="02020603050405020304" pitchFamily="18" charset="0"/>
              <a:cs typeface="Times New Roman" panose="02020603050405020304" pitchFamily="18" charset="0"/>
            </a:endParaRPr>
          </a:p>
        </p:txBody>
      </p:sp>
      <p:sp>
        <p:nvSpPr>
          <p:cNvPr id="8" name="Rectangle 7"/>
          <p:cNvSpPr/>
          <p:nvPr/>
        </p:nvSpPr>
        <p:spPr>
          <a:xfrm>
            <a:off x="10518786" y="6714549"/>
            <a:ext cx="2400081" cy="923330"/>
          </a:xfrm>
          <a:prstGeom prst="rect">
            <a:avLst/>
          </a:prstGeom>
          <a:noFill/>
        </p:spPr>
        <p:txBody>
          <a:bodyPr wrap="none" lIns="109728" tIns="54864" rIns="109728" bIns="54864">
            <a:spAutoFit/>
          </a:bodyPr>
          <a:lstStyle/>
          <a:p>
            <a:pPr algn="ctr"/>
            <a:r>
              <a:rPr lang="fr-FR" sz="528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97 200F</a:t>
            </a:r>
          </a:p>
        </p:txBody>
      </p:sp>
      <mc:AlternateContent xmlns:mc="http://schemas.openxmlformats.org/markup-compatibility/2006" xmlns:a14="http://schemas.microsoft.com/office/drawing/2010/main">
        <mc:Choice Requires="a14">
          <p:sp>
            <p:nvSpPr>
              <p:cNvPr id="9" name="Rectangle 2"/>
              <p:cNvSpPr>
                <a:spLocks noChangeArrowheads="1"/>
              </p:cNvSpPr>
              <p:nvPr/>
            </p:nvSpPr>
            <p:spPr bwMode="auto">
              <a:xfrm>
                <a:off x="499213" y="837846"/>
                <a:ext cx="9100953" cy="565077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1097280" eaLnBrk="0" fontAlgn="base" hangingPunct="0">
                  <a:spcBef>
                    <a:spcPct val="0"/>
                  </a:spcBef>
                  <a:spcAft>
                    <a:spcPct val="0"/>
                  </a:spcAft>
                </a:pPr>
                <a:r>
                  <a:rPr lang="fr-FR" altLang="fr-FR" sz="3360" b="1" u="sng"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Pour un Starter d’1 pôle</a:t>
                </a:r>
                <a:r>
                  <a:rPr lang="fr-FR" altLang="fr-FR" sz="3360" b="1"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altLang="fr-FR" sz="3360" b="1" u="sng"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a:t>
                </a:r>
                <a:r>
                  <a:rPr lang="fr-FR" altLang="fr-FR" sz="3360" b="1"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fr-FR" altLang="fr-FR" sz="3360" b="1" u="sng"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est du 1x3</a:t>
                </a:r>
              </a:p>
              <a:p>
                <a:pPr defTabSz="1097280" eaLnBrk="0" fontAlgn="base" hangingPunct="0">
                  <a:spcBef>
                    <a:spcPct val="0"/>
                  </a:spcBef>
                  <a:spcAft>
                    <a:spcPct val="0"/>
                  </a:spcAft>
                </a:pPr>
                <a:endParaRPr lang="fr-FR" altLang="fr-FR" sz="3360" b="1" u="sng"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411480" indent="-411480" defTabSz="1097280" eaLnBrk="0" fontAlgn="base" hangingPunct="0">
                  <a:spcBef>
                    <a:spcPct val="0"/>
                  </a:spcBef>
                  <a:spcAft>
                    <a:spcPct val="0"/>
                  </a:spcAft>
                  <a:buFont typeface="Wingdings" panose="05000000000000000000" pitchFamily="2" charset="2"/>
                  <a:buChar char="Ø"/>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L1 (il a 1 pôle) =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60%</a:t>
                </a:r>
                <a:r>
                  <a:rPr lang="fr-FR" altLang="fr-FR" sz="288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x3</a:t>
                </a:r>
                <a14:m>
                  <m:oMath xmlns:m="http://schemas.openxmlformats.org/officeDocument/2006/math">
                    <m:r>
                      <a:rPr lang="fr-FR" altLang="fr-FR" sz="2880" i="1" dirty="0">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oMath>
                </a14:m>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a:t>
                </a:r>
                <a:r>
                  <a:rPr lang="fr-FR" altLang="fr-FR" sz="288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x3= 3</a:t>
                </a:r>
                <a:r>
                  <a:rPr lang="fr-FR" altLang="fr-FR" sz="288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600 f</a:t>
                </a:r>
              </a:p>
              <a:p>
                <a:pPr marL="411480" indent="-411480" defTabSz="1097280" eaLnBrk="0" fontAlgn="base" hangingPunct="0">
                  <a:spcBef>
                    <a:spcPct val="0"/>
                  </a:spcBef>
                  <a:spcAft>
                    <a:spcPct val="0"/>
                  </a:spcAft>
                  <a:buFont typeface="Wingdings" panose="05000000000000000000" pitchFamily="2" charset="2"/>
                  <a:buChar char="Ø"/>
                </a:pPr>
                <a:endParaRPr lang="fr-FR" altLang="fr-FR" sz="2880" dirty="0">
                  <a:solidFill>
                    <a:schemeClr val="bg1"/>
                  </a:solidFill>
                  <a:latin typeface="Times New Roman" panose="02020603050405020304" pitchFamily="18" charset="0"/>
                  <a:cs typeface="Times New Roman" panose="02020603050405020304" pitchFamily="18" charset="0"/>
                </a:endParaRPr>
              </a:p>
              <a:p>
                <a:pPr defTabSz="1097280" eaLnBrk="0" fontAlgn="base" hangingPunct="0">
                  <a:spcBef>
                    <a:spcPct val="0"/>
                  </a:spcBef>
                  <a:spcAft>
                    <a:spcPct val="0"/>
                  </a:spcAft>
                </a:pPr>
                <a:endParaRPr lang="fr-FR" altLang="fr-FR" sz="2400" dirty="0">
                  <a:solidFill>
                    <a:schemeClr val="bg1"/>
                  </a:solidFill>
                </a:endParaRPr>
              </a:p>
              <a:p>
                <a:pPr marL="411480" indent="-411480" defTabSz="1097280" eaLnBrk="0" fontAlgn="base" hangingPunct="0">
                  <a:spcBef>
                    <a:spcPct val="0"/>
                  </a:spcBef>
                  <a:spcAft>
                    <a:spcPct val="0"/>
                  </a:spcAft>
                  <a:buFont typeface="Wingdings" panose="05000000000000000000" pitchFamily="2" charset="2"/>
                  <a:buChar char="Ø"/>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L2 (il a 3 pôles) =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25%</a:t>
                </a:r>
                <a:r>
                  <a:rPr lang="fr-FR" altLang="fr-FR" sz="288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fr-FR" altLang="fr-FR" sz="288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x3= 5</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x9 = 4 500f    </a:t>
                </a:r>
              </a:p>
              <a:p>
                <a:pPr defTabSz="1097280" eaLnBrk="0" fontAlgn="base" hangingPunct="0">
                  <a:spcBef>
                    <a:spcPct val="0"/>
                  </a:spcBef>
                  <a:spcAft>
                    <a:spcPct val="0"/>
                  </a:spcAft>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p>
              <a:p>
                <a:pPr defTabSz="1097280" eaLnBrk="0" fontAlgn="base" hangingPunct="0">
                  <a:spcBef>
                    <a:spcPct val="0"/>
                  </a:spcBef>
                  <a:spcAft>
                    <a:spcPct val="0"/>
                  </a:spcAft>
                </a:pPr>
                <a:endPar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411480" indent="-411480" defTabSz="1097280" eaLnBrk="0" fontAlgn="base" hangingPunct="0">
                  <a:spcBef>
                    <a:spcPct val="0"/>
                  </a:spcBef>
                  <a:spcAft>
                    <a:spcPct val="0"/>
                  </a:spcAft>
                  <a:buFont typeface="Wingdings" panose="05000000000000000000" pitchFamily="2" charset="2"/>
                  <a:buChar char="Ø"/>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L3 (il a 9 pôles) =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15%</a:t>
                </a:r>
                <a:r>
                  <a:rPr lang="fr-FR" altLang="fr-FR" sz="288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fr-FR" altLang="fr-FR" sz="288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x3=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300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x27 = 8 100f</a:t>
                </a:r>
              </a:p>
              <a:p>
                <a:pPr marL="411480" indent="-411480" defTabSz="1097280" eaLnBrk="0" fontAlgn="base" hangingPunct="0">
                  <a:spcBef>
                    <a:spcPct val="0"/>
                  </a:spcBef>
                  <a:spcAft>
                    <a:spcPct val="0"/>
                  </a:spcAft>
                  <a:buFont typeface="Wingdings" panose="05000000000000000000" pitchFamily="2" charset="2"/>
                  <a:buChar char="Ø"/>
                </a:pPr>
                <a:endParaRPr lang="fr-FR" altLang="fr-FR" sz="2880" u="sng"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411480" indent="-411480" defTabSz="1097280" eaLnBrk="0" fontAlgn="base" hangingPunct="0">
                  <a:spcBef>
                    <a:spcPct val="0"/>
                  </a:spcBef>
                  <a:spcAft>
                    <a:spcPct val="0"/>
                  </a:spcAft>
                  <a:buFont typeface="Wingdings" panose="05000000000000000000" pitchFamily="2" charset="2"/>
                  <a:buChar char="Ø"/>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L4 (il a 27 pôles) =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50%x2 000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x3=</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1000x81 </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81 000f</a:t>
                </a:r>
              </a:p>
              <a:p>
                <a:pPr marL="411480" indent="-411480" defTabSz="1097280" eaLnBrk="0" fontAlgn="base" hangingPunct="0">
                  <a:spcBef>
                    <a:spcPct val="0"/>
                  </a:spcBef>
                  <a:spcAft>
                    <a:spcPct val="0"/>
                  </a:spcAft>
                  <a:buFont typeface="Wingdings" panose="05000000000000000000" pitchFamily="2" charset="2"/>
                  <a:buChar char="Ø"/>
                </a:pPr>
                <a:endParaRPr lang="fr-FR" altLang="fr-FR" sz="3840" u="sng" dirty="0">
                  <a:solidFill>
                    <a:schemeClr val="bg1"/>
                  </a:solidFill>
                  <a:latin typeface="Arial" panose="020B0604020202020204" pitchFamily="34" charset="0"/>
                </a:endParaRPr>
              </a:p>
            </p:txBody>
          </p:sp>
        </mc:Choice>
        <mc:Fallback xmlns="">
          <p:sp>
            <p:nvSpPr>
              <p:cNvPr id="9" name="Rectangle 2"/>
              <p:cNvSpPr>
                <a:spLocks noRot="1" noChangeAspect="1" noMove="1" noResize="1" noEditPoints="1" noAdjustHandles="1" noChangeArrowheads="1" noChangeShapeType="1" noTextEdit="1"/>
              </p:cNvSpPr>
              <p:nvPr/>
            </p:nvSpPr>
            <p:spPr bwMode="auto">
              <a:xfrm>
                <a:off x="499213" y="837846"/>
                <a:ext cx="9100953" cy="5650778"/>
              </a:xfrm>
              <a:prstGeom prst="rect">
                <a:avLst/>
              </a:prstGeom>
              <a:blipFill>
                <a:blip r:embed="rId3"/>
                <a:stretch>
                  <a:fillRect l="-1674" t="-1079" r="-26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BF">
                    <a:noFill/>
                  </a:rPr>
                  <a:t> </a:t>
                </a:r>
              </a:p>
            </p:txBody>
          </p:sp>
        </mc:Fallback>
      </mc:AlternateContent>
      <p:sp>
        <p:nvSpPr>
          <p:cNvPr id="10" name="Accolade ouvrante 9"/>
          <p:cNvSpPr/>
          <p:nvPr/>
        </p:nvSpPr>
        <p:spPr>
          <a:xfrm flipH="1">
            <a:off x="6134863" y="11065764"/>
            <a:ext cx="409194" cy="896874"/>
          </a:xfrm>
          <a:prstGeom prst="leftBrace">
            <a:avLst/>
          </a:prstGeom>
          <a:ln w="38100"/>
        </p:spPr>
        <p:style>
          <a:lnRef idx="1">
            <a:schemeClr val="accent1"/>
          </a:lnRef>
          <a:fillRef idx="0">
            <a:schemeClr val="accent1"/>
          </a:fillRef>
          <a:effectRef idx="0">
            <a:schemeClr val="accent1"/>
          </a:effectRef>
          <a:fontRef idx="minor">
            <a:schemeClr val="tx1"/>
          </a:fontRef>
        </p:style>
        <p:txBody>
          <a:bodyPr rot="0" spcFirstLastPara="0" vert="horz" wrap="square" lIns="109728" tIns="54864" rIns="109728" bIns="54864" numCol="1" spcCol="0" rtlCol="0" fromWordArt="0" anchor="ctr" anchorCtr="0" forceAA="0" compatLnSpc="1">
            <a:prstTxWarp prst="textNoShape">
              <a:avLst/>
            </a:prstTxWarp>
            <a:noAutofit/>
          </a:bodyPr>
          <a:lstStyle/>
          <a:p>
            <a:endParaRPr lang="fr-FR" sz="2160"/>
          </a:p>
        </p:txBody>
      </p:sp>
      <p:pic>
        <p:nvPicPr>
          <p:cNvPr id="2" name="Image 1">
            <a:extLst>
              <a:ext uri="{FF2B5EF4-FFF2-40B4-BE49-F238E27FC236}">
                <a16:creationId xmlns:a16="http://schemas.microsoft.com/office/drawing/2014/main" id="{D38FA041-6000-2FF8-602A-8330BB6D8C70}"/>
              </a:ext>
            </a:extLst>
          </p:cNvPr>
          <p:cNvPicPr>
            <a:picLocks noChangeAspect="1"/>
          </p:cNvPicPr>
          <p:nvPr/>
        </p:nvPicPr>
        <p:blipFill>
          <a:blip r:embed="rId4"/>
          <a:stretch>
            <a:fillRect/>
          </a:stretch>
        </p:blipFill>
        <p:spPr>
          <a:xfrm>
            <a:off x="15669" y="-7928"/>
            <a:ext cx="966573" cy="966573"/>
          </a:xfrm>
          <a:prstGeom prst="rect">
            <a:avLst/>
          </a:prstGeom>
        </p:spPr>
      </p:pic>
      <p:pic>
        <p:nvPicPr>
          <p:cNvPr id="4" name="Image 3">
            <a:extLst>
              <a:ext uri="{FF2B5EF4-FFF2-40B4-BE49-F238E27FC236}">
                <a16:creationId xmlns:a16="http://schemas.microsoft.com/office/drawing/2014/main" id="{07AC5BF5-BA74-6937-133D-094EE43722C0}"/>
              </a:ext>
            </a:extLst>
          </p:cNvPr>
          <p:cNvPicPr>
            <a:picLocks noChangeAspect="1"/>
          </p:cNvPicPr>
          <p:nvPr/>
        </p:nvPicPr>
        <p:blipFill rotWithShape="1">
          <a:blip r:embed="rId5">
            <a:extLst>
              <a:ext uri="{28A0092B-C50C-407E-A947-70E740481C1C}">
                <a14:useLocalDpi xmlns:a14="http://schemas.microsoft.com/office/drawing/2010/main" val="0"/>
              </a:ext>
            </a:extLst>
          </a:blip>
          <a:srcRect l="35067" r="36453"/>
          <a:stretch/>
        </p:blipFill>
        <p:spPr>
          <a:xfrm>
            <a:off x="10023800" y="1016840"/>
            <a:ext cx="4166698" cy="4892531"/>
          </a:xfrm>
          <a:prstGeom prst="rect">
            <a:avLst/>
          </a:prstGeom>
        </p:spPr>
      </p:pic>
    </p:spTree>
    <p:extLst>
      <p:ext uri="{BB962C8B-B14F-4D97-AF65-F5344CB8AC3E}">
        <p14:creationId xmlns:p14="http://schemas.microsoft.com/office/powerpoint/2010/main" val="3939600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15669" y="-7928"/>
            <a:ext cx="14630400" cy="8229600"/>
          </a:xfrm>
          <a:prstGeom prst="rect">
            <a:avLst/>
          </a:prstGeom>
          <a:solidFill>
            <a:srgbClr val="0D0A2C">
              <a:alpha val="75000"/>
            </a:srgbClr>
          </a:solidFill>
          <a:ln/>
        </p:spPr>
      </p:sp>
      <p:sp>
        <p:nvSpPr>
          <p:cNvPr id="5" name="Text 1"/>
          <p:cNvSpPr/>
          <p:nvPr/>
        </p:nvSpPr>
        <p:spPr>
          <a:xfrm>
            <a:off x="523483" y="185327"/>
            <a:ext cx="8620517" cy="2499598"/>
          </a:xfrm>
          <a:prstGeom prst="rect">
            <a:avLst/>
          </a:prstGeom>
          <a:noFill/>
          <a:ln/>
        </p:spPr>
        <p:txBody>
          <a:bodyPr wrap="square" rtlCol="0" anchor="t"/>
          <a:lstStyle/>
          <a:p>
            <a:pPr marL="0" indent="0" algn="ctr">
              <a:lnSpc>
                <a:spcPts val="6561"/>
              </a:lnSpc>
              <a:buNone/>
            </a:pPr>
            <a:r>
              <a:rPr lang="en-US" sz="5249" dirty="0">
                <a:solidFill>
                  <a:srgbClr val="F2F0F4"/>
                </a:solidFill>
                <a:latin typeface="Montserrat" pitchFamily="34" charset="0"/>
                <a:ea typeface="Montserrat" pitchFamily="34" charset="-122"/>
                <a:cs typeface="Montserrat" pitchFamily="34" charset="-120"/>
              </a:rPr>
              <a:t>Qu'est-ce que le marketing d'affiliation ?</a:t>
            </a:r>
            <a:endParaRPr lang="en-US" sz="5249" dirty="0"/>
          </a:p>
        </p:txBody>
      </p:sp>
      <p:sp>
        <p:nvSpPr>
          <p:cNvPr id="6" name="Text 2"/>
          <p:cNvSpPr/>
          <p:nvPr/>
        </p:nvSpPr>
        <p:spPr>
          <a:xfrm>
            <a:off x="604684" y="2262983"/>
            <a:ext cx="7934633" cy="1851817"/>
          </a:xfrm>
          <a:prstGeom prst="rect">
            <a:avLst/>
          </a:prstGeom>
          <a:noFill/>
          <a:ln/>
        </p:spPr>
        <p:txBody>
          <a:bodyPr wrap="square" rtlCol="0" anchor="t"/>
          <a:lstStyle/>
          <a:p>
            <a:pPr marL="0" indent="0" algn="just">
              <a:lnSpc>
                <a:spcPts val="2799"/>
              </a:lnSpc>
              <a:buNone/>
            </a:pPr>
            <a:r>
              <a:rPr lang="en-US" sz="2800" dirty="0" err="1">
                <a:solidFill>
                  <a:srgbClr val="DCD7E5"/>
                </a:solidFill>
                <a:latin typeface="Heebo" pitchFamily="34" charset="0"/>
                <a:ea typeface="Heebo" pitchFamily="34" charset="-122"/>
                <a:cs typeface="Heebo" pitchFamily="34" charset="-120"/>
              </a:rPr>
              <a:t>Modèle</a:t>
            </a:r>
            <a:r>
              <a:rPr lang="en-US" sz="2800" dirty="0">
                <a:solidFill>
                  <a:srgbClr val="DCD7E5"/>
                </a:solidFill>
                <a:latin typeface="Heebo" pitchFamily="34" charset="0"/>
                <a:ea typeface="Heebo" pitchFamily="34" charset="-122"/>
                <a:cs typeface="Heebo" pitchFamily="34" charset="-120"/>
              </a:rPr>
              <a:t> commercial où </a:t>
            </a:r>
            <a:r>
              <a:rPr lang="en-US" sz="2800" dirty="0" err="1">
                <a:solidFill>
                  <a:srgbClr val="DCD7E5"/>
                </a:solidFill>
                <a:latin typeface="Heebo" pitchFamily="34" charset="0"/>
                <a:ea typeface="Heebo" pitchFamily="34" charset="-122"/>
                <a:cs typeface="Heebo" pitchFamily="34" charset="-120"/>
              </a:rPr>
              <a:t>une</a:t>
            </a:r>
            <a:r>
              <a:rPr lang="en-US" sz="2800" dirty="0">
                <a:solidFill>
                  <a:srgbClr val="DCD7E5"/>
                </a:solidFill>
                <a:latin typeface="Heebo" pitchFamily="34" charset="0"/>
                <a:ea typeface="Heebo" pitchFamily="34" charset="-122"/>
                <a:cs typeface="Heebo" pitchFamily="34" charset="-120"/>
              </a:rPr>
              <a:t> </a:t>
            </a:r>
            <a:r>
              <a:rPr lang="en-US" sz="2800" b="1" dirty="0" err="1">
                <a:solidFill>
                  <a:srgbClr val="DCD7E5"/>
                </a:solidFill>
                <a:latin typeface="Heebo" pitchFamily="34" charset="0"/>
                <a:ea typeface="Heebo" pitchFamily="34" charset="-122"/>
                <a:cs typeface="Heebo" pitchFamily="34" charset="-120"/>
              </a:rPr>
              <a:t>entreprise</a:t>
            </a:r>
            <a:r>
              <a:rPr lang="en-US" sz="2800" b="1" dirty="0">
                <a:solidFill>
                  <a:srgbClr val="DCD7E5"/>
                </a:solidFill>
                <a:latin typeface="Heebo" pitchFamily="34" charset="0"/>
                <a:ea typeface="Heebo" pitchFamily="34" charset="-122"/>
                <a:cs typeface="Heebo" pitchFamily="34" charset="-120"/>
              </a:rPr>
              <a:t> (</a:t>
            </a:r>
            <a:r>
              <a:rPr lang="en-US" sz="2800" b="1" dirty="0" err="1">
                <a:solidFill>
                  <a:srgbClr val="DCD7E5"/>
                </a:solidFill>
                <a:latin typeface="Heebo" pitchFamily="34" charset="0"/>
                <a:ea typeface="Heebo" pitchFamily="34" charset="-122"/>
                <a:cs typeface="Heebo" pitchFamily="34" charset="-120"/>
              </a:rPr>
              <a:t>affilieur</a:t>
            </a:r>
            <a:r>
              <a:rPr lang="en-US" sz="2800" b="1" dirty="0">
                <a:solidFill>
                  <a:srgbClr val="DCD7E5"/>
                </a:solidFill>
                <a:latin typeface="Heebo" pitchFamily="34" charset="0"/>
                <a:ea typeface="Heebo" pitchFamily="34" charset="-122"/>
                <a:cs typeface="Heebo" pitchFamily="34" charset="-120"/>
              </a:rPr>
              <a:t>) </a:t>
            </a:r>
            <a:r>
              <a:rPr lang="en-US" sz="2800" dirty="0">
                <a:solidFill>
                  <a:srgbClr val="DCD7E5"/>
                </a:solidFill>
                <a:latin typeface="Heebo" pitchFamily="34" charset="0"/>
                <a:ea typeface="Heebo" pitchFamily="34" charset="-122"/>
                <a:cs typeface="Heebo" pitchFamily="34" charset="-120"/>
              </a:rPr>
              <a:t>récompense des </a:t>
            </a:r>
            <a:r>
              <a:rPr lang="en-US" sz="2800" b="1" dirty="0">
                <a:solidFill>
                  <a:srgbClr val="DCD7E5"/>
                </a:solidFill>
                <a:latin typeface="Heebo" pitchFamily="34" charset="0"/>
                <a:ea typeface="Heebo" pitchFamily="34" charset="-122"/>
                <a:cs typeface="Heebo" pitchFamily="34" charset="-120"/>
              </a:rPr>
              <a:t>partenaires (affiliés) </a:t>
            </a:r>
            <a:r>
              <a:rPr lang="en-US" sz="2800" dirty="0">
                <a:solidFill>
                  <a:srgbClr val="DCD7E5"/>
                </a:solidFill>
                <a:latin typeface="Heebo" pitchFamily="34" charset="0"/>
                <a:ea typeface="Heebo" pitchFamily="34" charset="-122"/>
                <a:cs typeface="Heebo" pitchFamily="34" charset="-120"/>
              </a:rPr>
              <a:t>pour chaque visiteur, client ou vente générée par les efforts de marketing de l'affilié.</a:t>
            </a:r>
            <a:endParaRPr lang="en-US" sz="2800" dirty="0"/>
          </a:p>
        </p:txBody>
      </p:sp>
      <p:pic>
        <p:nvPicPr>
          <p:cNvPr id="9" name="Image 8">
            <a:extLst>
              <a:ext uri="{FF2B5EF4-FFF2-40B4-BE49-F238E27FC236}">
                <a16:creationId xmlns:a16="http://schemas.microsoft.com/office/drawing/2014/main" id="{6B7F6ACF-50E6-1EC1-2741-ACBDA451B7B1}"/>
              </a:ext>
            </a:extLst>
          </p:cNvPr>
          <p:cNvPicPr>
            <a:picLocks noChangeAspect="1"/>
          </p:cNvPicPr>
          <p:nvPr/>
        </p:nvPicPr>
        <p:blipFill>
          <a:blip r:embed="rId4"/>
          <a:stretch>
            <a:fillRect/>
          </a:stretch>
        </p:blipFill>
        <p:spPr>
          <a:xfrm>
            <a:off x="15669" y="-7928"/>
            <a:ext cx="966573" cy="966573"/>
          </a:xfrm>
          <a:prstGeom prst="rect">
            <a:avLst/>
          </a:prstGeom>
        </p:spPr>
      </p:pic>
      <p:sp>
        <p:nvSpPr>
          <p:cNvPr id="7" name="Text 2">
            <a:extLst>
              <a:ext uri="{FF2B5EF4-FFF2-40B4-BE49-F238E27FC236}">
                <a16:creationId xmlns:a16="http://schemas.microsoft.com/office/drawing/2014/main" id="{EDD4E2E1-D1B7-8730-34A4-6CF7199F370C}"/>
              </a:ext>
            </a:extLst>
          </p:cNvPr>
          <p:cNvSpPr/>
          <p:nvPr/>
        </p:nvSpPr>
        <p:spPr>
          <a:xfrm>
            <a:off x="604684" y="4365544"/>
            <a:ext cx="7934633" cy="1851817"/>
          </a:xfrm>
          <a:prstGeom prst="rect">
            <a:avLst/>
          </a:prstGeom>
          <a:noFill/>
          <a:ln/>
        </p:spPr>
        <p:txBody>
          <a:bodyPr wrap="square" rtlCol="0" anchor="t"/>
          <a:lstStyle/>
          <a:p>
            <a:pPr marL="0" indent="0" algn="just">
              <a:lnSpc>
                <a:spcPts val="2799"/>
              </a:lnSpc>
              <a:buNone/>
            </a:pPr>
            <a:r>
              <a:rPr lang="en-US" sz="2800" b="1" dirty="0" err="1">
                <a:solidFill>
                  <a:srgbClr val="DCD7E5"/>
                </a:solidFill>
                <a:latin typeface="Heebo" pitchFamily="34" charset="0"/>
                <a:ea typeface="Heebo" pitchFamily="34" charset="-122"/>
                <a:cs typeface="Heebo" pitchFamily="34" charset="-120"/>
              </a:rPr>
              <a:t>L'annonceur</a:t>
            </a:r>
            <a:r>
              <a:rPr lang="en-US" sz="2800" b="1" dirty="0">
                <a:solidFill>
                  <a:srgbClr val="DCD7E5"/>
                </a:solidFill>
                <a:latin typeface="Heebo" pitchFamily="34" charset="0"/>
                <a:ea typeface="Heebo" pitchFamily="34" charset="-122"/>
                <a:cs typeface="Heebo" pitchFamily="34" charset="-120"/>
              </a:rPr>
              <a:t> / </a:t>
            </a:r>
            <a:r>
              <a:rPr lang="en-US" sz="2800" b="1" dirty="0" err="1">
                <a:solidFill>
                  <a:srgbClr val="DCD7E5"/>
                </a:solidFill>
                <a:latin typeface="Heebo" pitchFamily="34" charset="0"/>
                <a:ea typeface="Heebo" pitchFamily="34" charset="-122"/>
                <a:cs typeface="Heebo" pitchFamily="34" charset="-120"/>
              </a:rPr>
              <a:t>affilieur</a:t>
            </a:r>
            <a:r>
              <a:rPr lang="en-US" sz="2800" b="1" dirty="0">
                <a:solidFill>
                  <a:srgbClr val="DCD7E5"/>
                </a:solidFill>
                <a:latin typeface="Heebo" pitchFamily="34" charset="0"/>
                <a:ea typeface="Heebo" pitchFamily="34" charset="-122"/>
                <a:cs typeface="Heebo" pitchFamily="34" charset="-120"/>
              </a:rPr>
              <a:t> </a:t>
            </a:r>
            <a:r>
              <a:rPr lang="en-US" sz="2800" dirty="0" err="1">
                <a:solidFill>
                  <a:srgbClr val="DCD7E5"/>
                </a:solidFill>
                <a:latin typeface="Heebo" pitchFamily="34" charset="0"/>
                <a:ea typeface="Heebo" pitchFamily="34" charset="-122"/>
                <a:cs typeface="Heebo" pitchFamily="34" charset="-120"/>
              </a:rPr>
              <a:t>crée</a:t>
            </a:r>
            <a:r>
              <a:rPr lang="en-US" sz="2800" dirty="0">
                <a:solidFill>
                  <a:srgbClr val="DCD7E5"/>
                </a:solidFill>
                <a:latin typeface="Heebo" pitchFamily="34" charset="0"/>
                <a:ea typeface="Heebo" pitchFamily="34" charset="-122"/>
                <a:cs typeface="Heebo" pitchFamily="34" charset="-120"/>
              </a:rPr>
              <a:t> un produit ou un service à </a:t>
            </a:r>
            <a:r>
              <a:rPr lang="en-US" sz="2800" dirty="0" err="1">
                <a:solidFill>
                  <a:srgbClr val="DCD7E5"/>
                </a:solidFill>
                <a:latin typeface="Heebo" pitchFamily="34" charset="0"/>
                <a:ea typeface="Heebo" pitchFamily="34" charset="-122"/>
                <a:cs typeface="Heebo" pitchFamily="34" charset="-120"/>
              </a:rPr>
              <a:t>vendre</a:t>
            </a:r>
            <a:r>
              <a:rPr lang="en-US" sz="2800" dirty="0">
                <a:solidFill>
                  <a:srgbClr val="DCD7E5"/>
                </a:solidFill>
                <a:latin typeface="Heebo" pitchFamily="34" charset="0"/>
                <a:ea typeface="Heebo" pitchFamily="34" charset="-122"/>
                <a:cs typeface="Heebo" pitchFamily="34" charset="-120"/>
              </a:rPr>
              <a:t>.</a:t>
            </a:r>
          </a:p>
          <a:p>
            <a:pPr marL="0" indent="0" algn="just">
              <a:lnSpc>
                <a:spcPts val="2799"/>
              </a:lnSpc>
              <a:buNone/>
            </a:pPr>
            <a:r>
              <a:rPr lang="en-US" sz="2800" dirty="0">
                <a:solidFill>
                  <a:srgbClr val="DCD7E5"/>
                </a:solidFill>
                <a:latin typeface="Heebo" pitchFamily="34" charset="0"/>
                <a:ea typeface="Heebo" pitchFamily="34" charset="-122"/>
                <a:cs typeface="Heebo" pitchFamily="34" charset="-120"/>
              </a:rPr>
              <a:t> </a:t>
            </a:r>
            <a:r>
              <a:rPr lang="en-US" sz="2800" b="1" dirty="0">
                <a:solidFill>
                  <a:srgbClr val="DCD7E5"/>
                </a:solidFill>
                <a:latin typeface="Heebo" pitchFamily="34" charset="0"/>
                <a:ea typeface="Heebo" pitchFamily="34" charset="-122"/>
                <a:cs typeface="Heebo" pitchFamily="34" charset="-120"/>
              </a:rPr>
              <a:t>L'affilié</a:t>
            </a:r>
            <a:r>
              <a:rPr lang="en-US" sz="2800" dirty="0">
                <a:solidFill>
                  <a:srgbClr val="DCD7E5"/>
                </a:solidFill>
                <a:latin typeface="Heebo" pitchFamily="34" charset="0"/>
                <a:ea typeface="Heebo" pitchFamily="34" charset="-122"/>
                <a:cs typeface="Heebo" pitchFamily="34" charset="-120"/>
              </a:rPr>
              <a:t> fait la promotion du produit de l'annonceur en échange d'une commission sur les ventes.</a:t>
            </a:r>
            <a:endParaRPr lang="en-US" sz="2800" dirty="0"/>
          </a:p>
        </p:txBody>
      </p:sp>
      <p:sp>
        <p:nvSpPr>
          <p:cNvPr id="8" name="Text 2">
            <a:extLst>
              <a:ext uri="{FF2B5EF4-FFF2-40B4-BE49-F238E27FC236}">
                <a16:creationId xmlns:a16="http://schemas.microsoft.com/office/drawing/2014/main" id="{FE3A1B1F-46BD-E62E-A935-229FE4E7DA8C}"/>
              </a:ext>
            </a:extLst>
          </p:cNvPr>
          <p:cNvSpPr/>
          <p:nvPr/>
        </p:nvSpPr>
        <p:spPr>
          <a:xfrm>
            <a:off x="498955" y="6433585"/>
            <a:ext cx="7934633" cy="1560403"/>
          </a:xfrm>
          <a:prstGeom prst="rect">
            <a:avLst/>
          </a:prstGeom>
          <a:noFill/>
          <a:ln/>
        </p:spPr>
        <p:txBody>
          <a:bodyPr wrap="square" rtlCol="0" anchor="t"/>
          <a:lstStyle/>
          <a:p>
            <a:pPr marL="0" indent="0" algn="just">
              <a:lnSpc>
                <a:spcPts val="2799"/>
              </a:lnSpc>
              <a:buNone/>
            </a:pPr>
            <a:r>
              <a:rPr lang="en-US" sz="2800" dirty="0">
                <a:solidFill>
                  <a:srgbClr val="DCD7E5"/>
                </a:solidFill>
                <a:latin typeface="Heebo" pitchFamily="34" charset="0"/>
                <a:ea typeface="Heebo" pitchFamily="34" charset="-122"/>
                <a:cs typeface="Heebo" pitchFamily="34" charset="-120"/>
              </a:rPr>
              <a:t>Ce modèle permet aux annonceurs d'étendre leur portée et aux affiliés de gagner de l'argent en recommandant des produits ou des services pertinents à leur public.</a:t>
            </a:r>
            <a:endParaRPr lang="en-US" sz="2800" dirty="0"/>
          </a:p>
        </p:txBody>
      </p:sp>
      <p:pic>
        <p:nvPicPr>
          <p:cNvPr id="10" name="Image 1" descr="preencoded.png">
            <a:extLst>
              <a:ext uri="{FF2B5EF4-FFF2-40B4-BE49-F238E27FC236}">
                <a16:creationId xmlns:a16="http://schemas.microsoft.com/office/drawing/2014/main" id="{0FB45A98-8C80-C62E-A3CE-CAC7CEF221BC}"/>
              </a:ext>
            </a:extLst>
          </p:cNvPr>
          <p:cNvPicPr>
            <a:picLocks noChangeAspect="1"/>
          </p:cNvPicPr>
          <p:nvPr/>
        </p:nvPicPr>
        <p:blipFill>
          <a:blip r:embed="rId5"/>
          <a:stretch>
            <a:fillRect/>
          </a:stretch>
        </p:blipFill>
        <p:spPr>
          <a:xfrm>
            <a:off x="9159669" y="0"/>
            <a:ext cx="5486400" cy="822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4630399" cy="1053389"/>
          </a:xfrm>
          <a:prstGeom prst="rect">
            <a:avLst/>
          </a:prstGeom>
        </p:spPr>
      </p:pic>
      <p:sp>
        <p:nvSpPr>
          <p:cNvPr id="7" name="Sous-titre 2"/>
          <p:cNvSpPr>
            <a:spLocks noGrp="1"/>
          </p:cNvSpPr>
          <p:nvPr>
            <p:ph type="subTitle" idx="1"/>
          </p:nvPr>
        </p:nvSpPr>
        <p:spPr>
          <a:xfrm>
            <a:off x="263348" y="6098671"/>
            <a:ext cx="10416844" cy="1755647"/>
          </a:xfrm>
        </p:spPr>
        <p:txBody>
          <a:bodyPr>
            <a:normAutofit/>
          </a:bodyPr>
          <a:lstStyle/>
          <a:p>
            <a:r>
              <a:rPr lang="fr-FR" sz="3840" b="1" dirty="0">
                <a:latin typeface="Times New Roman" panose="02020603050405020304" pitchFamily="18" charset="0"/>
                <a:cs typeface="Times New Roman" panose="02020603050405020304" pitchFamily="18" charset="0"/>
              </a:rPr>
              <a:t>Pour une formation vous payez 10 000F </a:t>
            </a:r>
          </a:p>
          <a:p>
            <a:r>
              <a:rPr lang="fr-FR" sz="3840" b="1" dirty="0">
                <a:latin typeface="Times New Roman" panose="02020603050405020304" pitchFamily="18" charset="0"/>
                <a:cs typeface="Times New Roman" panose="02020603050405020304" pitchFamily="18" charset="0"/>
              </a:rPr>
              <a:t>Si vous êtes </a:t>
            </a:r>
            <a:r>
              <a:rPr lang="fr-FR" sz="3840" b="1" dirty="0">
                <a:ln>
                  <a:solidFill>
                    <a:srgbClr val="FFFF00"/>
                  </a:solidFill>
                </a:ln>
                <a:solidFill>
                  <a:srgbClr val="FF0000"/>
                </a:solidFill>
                <a:latin typeface="Times New Roman" panose="02020603050405020304" pitchFamily="18" charset="0"/>
                <a:cs typeface="Times New Roman" panose="02020603050405020304" pitchFamily="18" charset="0"/>
              </a:rPr>
              <a:t>START</a:t>
            </a:r>
            <a:r>
              <a:rPr lang="fr-FR" sz="3840" b="1" dirty="0">
                <a:latin typeface="Times New Roman" panose="02020603050405020304" pitchFamily="18" charset="0"/>
                <a:cs typeface="Times New Roman" panose="02020603050405020304" pitchFamily="18" charset="0"/>
              </a:rPr>
              <a:t> vous pouvez gagner :    </a:t>
            </a:r>
            <a:endParaRPr lang="fr-FR" sz="6480" b="1" dirty="0">
              <a:latin typeface="Times New Roman" panose="02020603050405020304" pitchFamily="18" charset="0"/>
              <a:cs typeface="Times New Roman" panose="02020603050405020304" pitchFamily="18" charset="0"/>
            </a:endParaRPr>
          </a:p>
        </p:txBody>
      </p:sp>
      <p:sp>
        <p:nvSpPr>
          <p:cNvPr id="8" name="Rectangle 7"/>
          <p:cNvSpPr/>
          <p:nvPr/>
        </p:nvSpPr>
        <p:spPr>
          <a:xfrm>
            <a:off x="10347266" y="6714549"/>
            <a:ext cx="2743123" cy="923330"/>
          </a:xfrm>
          <a:prstGeom prst="rect">
            <a:avLst/>
          </a:prstGeom>
          <a:noFill/>
        </p:spPr>
        <p:txBody>
          <a:bodyPr wrap="none" lIns="109728" tIns="54864" rIns="109728" bIns="54864">
            <a:spAutoFit/>
          </a:bodyPr>
          <a:lstStyle/>
          <a:p>
            <a:pPr algn="ctr"/>
            <a:r>
              <a:rPr lang="fr-FR" sz="528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194 400F</a:t>
            </a:r>
          </a:p>
        </p:txBody>
      </p:sp>
      <mc:AlternateContent xmlns:mc="http://schemas.openxmlformats.org/markup-compatibility/2006" xmlns:a14="http://schemas.microsoft.com/office/drawing/2010/main">
        <mc:Choice Requires="a14">
          <p:sp>
            <p:nvSpPr>
              <p:cNvPr id="9" name="Rectangle 2"/>
              <p:cNvSpPr>
                <a:spLocks noChangeArrowheads="1"/>
              </p:cNvSpPr>
              <p:nvPr/>
            </p:nvSpPr>
            <p:spPr bwMode="auto">
              <a:xfrm>
                <a:off x="439902" y="847332"/>
                <a:ext cx="9469644" cy="565077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1097280" eaLnBrk="0" fontAlgn="base" hangingPunct="0">
                  <a:spcBef>
                    <a:spcPct val="0"/>
                  </a:spcBef>
                  <a:spcAft>
                    <a:spcPct val="0"/>
                  </a:spcAft>
                </a:pPr>
                <a:r>
                  <a:rPr lang="fr-FR" altLang="fr-FR" sz="3360" b="1" u="sng"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Pour un Start d’2 pôle</a:t>
                </a:r>
                <a:r>
                  <a:rPr lang="fr-FR" altLang="fr-FR" sz="3360" b="1"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altLang="fr-FR" sz="3360" b="1" u="sng"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a:t>
                </a:r>
                <a:r>
                  <a:rPr lang="fr-FR" altLang="fr-FR" sz="3360" b="1"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fr-FR" altLang="fr-FR" sz="3360" b="1" u="sng"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est du 2x3</a:t>
                </a:r>
              </a:p>
              <a:p>
                <a:pPr defTabSz="1097280" eaLnBrk="0" fontAlgn="base" hangingPunct="0">
                  <a:spcBef>
                    <a:spcPct val="0"/>
                  </a:spcBef>
                  <a:spcAft>
                    <a:spcPct val="0"/>
                  </a:spcAft>
                </a:pPr>
                <a:endParaRPr lang="fr-FR" altLang="fr-FR" sz="3360" b="1" u="sng"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411480" indent="-411480" defTabSz="1097280" eaLnBrk="0" fontAlgn="base" hangingPunct="0">
                  <a:spcBef>
                    <a:spcPct val="0"/>
                  </a:spcBef>
                  <a:spcAft>
                    <a:spcPct val="0"/>
                  </a:spcAft>
                  <a:buFont typeface="Wingdings" panose="05000000000000000000" pitchFamily="2" charset="2"/>
                  <a:buChar char="Ø"/>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L1 (il a 2 pôle) =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60%</a:t>
                </a:r>
                <a:r>
                  <a:rPr lang="fr-FR" altLang="fr-FR" sz="288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x3</a:t>
                </a:r>
                <a14:m>
                  <m:oMath xmlns:m="http://schemas.openxmlformats.org/officeDocument/2006/math">
                    <m:r>
                      <a:rPr lang="fr-FR" altLang="fr-FR" sz="2880" i="1" dirty="0">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oMath>
                </a14:m>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a:t>
                </a:r>
                <a:r>
                  <a:rPr lang="fr-FR" altLang="fr-FR" sz="288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x6= 7 200 f</a:t>
                </a:r>
              </a:p>
              <a:p>
                <a:pPr marL="411480" indent="-411480" defTabSz="1097280" eaLnBrk="0" fontAlgn="base" hangingPunct="0">
                  <a:spcBef>
                    <a:spcPct val="0"/>
                  </a:spcBef>
                  <a:spcAft>
                    <a:spcPct val="0"/>
                  </a:spcAft>
                  <a:buFont typeface="Wingdings" panose="05000000000000000000" pitchFamily="2" charset="2"/>
                  <a:buChar char="Ø"/>
                </a:pPr>
                <a:endParaRPr lang="fr-FR" altLang="fr-FR" sz="2880" dirty="0">
                  <a:solidFill>
                    <a:schemeClr val="bg1"/>
                  </a:solidFill>
                  <a:latin typeface="Times New Roman" panose="02020603050405020304" pitchFamily="18" charset="0"/>
                  <a:cs typeface="Times New Roman" panose="02020603050405020304" pitchFamily="18" charset="0"/>
                </a:endParaRPr>
              </a:p>
              <a:p>
                <a:pPr defTabSz="1097280" eaLnBrk="0" fontAlgn="base" hangingPunct="0">
                  <a:spcBef>
                    <a:spcPct val="0"/>
                  </a:spcBef>
                  <a:spcAft>
                    <a:spcPct val="0"/>
                  </a:spcAft>
                </a:pPr>
                <a:endParaRPr lang="fr-FR" altLang="fr-FR" sz="2400" dirty="0">
                  <a:solidFill>
                    <a:schemeClr val="bg1"/>
                  </a:solidFill>
                </a:endParaRPr>
              </a:p>
              <a:p>
                <a:pPr marL="411480" indent="-411480" defTabSz="1097280" eaLnBrk="0" fontAlgn="base" hangingPunct="0">
                  <a:spcBef>
                    <a:spcPct val="0"/>
                  </a:spcBef>
                  <a:spcAft>
                    <a:spcPct val="0"/>
                  </a:spcAft>
                  <a:buFont typeface="Wingdings" panose="05000000000000000000" pitchFamily="2" charset="2"/>
                  <a:buChar char="Ø"/>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L2 (il a 6 pôles) =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25%</a:t>
                </a:r>
                <a:r>
                  <a:rPr lang="fr-FR" altLang="fr-FR" sz="288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fr-FR" altLang="fr-FR" sz="288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x3= 5</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x18 = 9 000f    </a:t>
                </a:r>
              </a:p>
              <a:p>
                <a:pPr defTabSz="1097280" eaLnBrk="0" fontAlgn="base" hangingPunct="0">
                  <a:spcBef>
                    <a:spcPct val="0"/>
                  </a:spcBef>
                  <a:spcAft>
                    <a:spcPct val="0"/>
                  </a:spcAft>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p>
              <a:p>
                <a:pPr defTabSz="1097280" eaLnBrk="0" fontAlgn="base" hangingPunct="0">
                  <a:spcBef>
                    <a:spcPct val="0"/>
                  </a:spcBef>
                  <a:spcAft>
                    <a:spcPct val="0"/>
                  </a:spcAft>
                </a:pPr>
                <a:endPar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411480" indent="-411480" defTabSz="1097280" eaLnBrk="0" fontAlgn="base" hangingPunct="0">
                  <a:spcBef>
                    <a:spcPct val="0"/>
                  </a:spcBef>
                  <a:spcAft>
                    <a:spcPct val="0"/>
                  </a:spcAft>
                  <a:buFont typeface="Wingdings" panose="05000000000000000000" pitchFamily="2" charset="2"/>
                  <a:buChar char="Ø"/>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L3 (il a 18 pôles) =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15%</a:t>
                </a:r>
                <a:r>
                  <a:rPr lang="fr-FR" altLang="fr-FR" sz="288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fr-FR" altLang="fr-FR" sz="288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x3=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300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x54 = 16 200f</a:t>
                </a:r>
              </a:p>
              <a:p>
                <a:pPr marL="411480" indent="-411480" defTabSz="1097280" eaLnBrk="0" fontAlgn="base" hangingPunct="0">
                  <a:spcBef>
                    <a:spcPct val="0"/>
                  </a:spcBef>
                  <a:spcAft>
                    <a:spcPct val="0"/>
                  </a:spcAft>
                  <a:buFont typeface="Wingdings" panose="05000000000000000000" pitchFamily="2" charset="2"/>
                  <a:buChar char="Ø"/>
                </a:pPr>
                <a:endParaRPr lang="fr-FR" altLang="fr-FR" sz="2880" dirty="0">
                  <a:solidFill>
                    <a:schemeClr val="bg1"/>
                  </a:solidFill>
                  <a:latin typeface="Times New Roman" panose="02020603050405020304" pitchFamily="18" charset="0"/>
                  <a:cs typeface="Times New Roman" panose="02020603050405020304" pitchFamily="18" charset="0"/>
                </a:endParaRPr>
              </a:p>
              <a:p>
                <a:pPr marL="411480" indent="-411480" defTabSz="1097280" eaLnBrk="0" fontAlgn="base" hangingPunct="0">
                  <a:spcBef>
                    <a:spcPct val="0"/>
                  </a:spcBef>
                  <a:spcAft>
                    <a:spcPct val="0"/>
                  </a:spcAft>
                  <a:buFont typeface="Wingdings" panose="05000000000000000000" pitchFamily="2" charset="2"/>
                  <a:buChar char="Ø"/>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L4 (il a 54 pôles) = (50%x2 000) x3= 1000x162 = 162 000f</a:t>
                </a:r>
              </a:p>
              <a:p>
                <a:pPr marL="411480" indent="-411480" defTabSz="1097280" eaLnBrk="0" fontAlgn="base" hangingPunct="0">
                  <a:spcBef>
                    <a:spcPct val="0"/>
                  </a:spcBef>
                  <a:spcAft>
                    <a:spcPct val="0"/>
                  </a:spcAft>
                  <a:buFont typeface="Wingdings" panose="05000000000000000000" pitchFamily="2" charset="2"/>
                  <a:buChar char="Ø"/>
                </a:pPr>
                <a:endParaRPr lang="fr-FR" altLang="fr-FR" sz="3840" dirty="0">
                  <a:solidFill>
                    <a:schemeClr val="bg1"/>
                  </a:solidFill>
                  <a:latin typeface="Arial" panose="020B0604020202020204" pitchFamily="34" charset="0"/>
                </a:endParaRPr>
              </a:p>
            </p:txBody>
          </p:sp>
        </mc:Choice>
        <mc:Fallback xmlns="">
          <p:sp>
            <p:nvSpPr>
              <p:cNvPr id="9" name="Rectangle 2"/>
              <p:cNvSpPr>
                <a:spLocks noRot="1" noChangeAspect="1" noMove="1" noResize="1" noEditPoints="1" noAdjustHandles="1" noChangeArrowheads="1" noChangeShapeType="1" noTextEdit="1"/>
              </p:cNvSpPr>
              <p:nvPr/>
            </p:nvSpPr>
            <p:spPr bwMode="auto">
              <a:xfrm>
                <a:off x="439902" y="847332"/>
                <a:ext cx="9469644" cy="5650778"/>
              </a:xfrm>
              <a:prstGeom prst="rect">
                <a:avLst/>
              </a:prstGeom>
              <a:blipFill>
                <a:blip r:embed="rId3"/>
                <a:stretch>
                  <a:fillRect l="-1544" t="-1079" r="-25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a:noFill/>
                  </a:rPr>
                  <a:t> </a:t>
                </a:r>
              </a:p>
            </p:txBody>
          </p:sp>
        </mc:Fallback>
      </mc:AlternateContent>
      <p:sp>
        <p:nvSpPr>
          <p:cNvPr id="10" name="Accolade ouvrante 9"/>
          <p:cNvSpPr/>
          <p:nvPr/>
        </p:nvSpPr>
        <p:spPr>
          <a:xfrm flipH="1">
            <a:off x="6134863" y="11065764"/>
            <a:ext cx="409194" cy="896874"/>
          </a:xfrm>
          <a:prstGeom prst="leftBrace">
            <a:avLst/>
          </a:prstGeom>
          <a:ln w="38100"/>
        </p:spPr>
        <p:style>
          <a:lnRef idx="1">
            <a:schemeClr val="accent1"/>
          </a:lnRef>
          <a:fillRef idx="0">
            <a:schemeClr val="accent1"/>
          </a:fillRef>
          <a:effectRef idx="0">
            <a:schemeClr val="accent1"/>
          </a:effectRef>
          <a:fontRef idx="minor">
            <a:schemeClr val="tx1"/>
          </a:fontRef>
        </p:style>
        <p:txBody>
          <a:bodyPr rot="0" spcFirstLastPara="0" vert="horz" wrap="square" lIns="109728" tIns="54864" rIns="109728" bIns="54864" numCol="1" spcCol="0" rtlCol="0" fromWordArt="0" anchor="ctr" anchorCtr="0" forceAA="0" compatLnSpc="1">
            <a:prstTxWarp prst="textNoShape">
              <a:avLst/>
            </a:prstTxWarp>
            <a:noAutofit/>
          </a:bodyPr>
          <a:lstStyle/>
          <a:p>
            <a:endParaRPr lang="fr-FR" sz="2160"/>
          </a:p>
        </p:txBody>
      </p:sp>
      <p:pic>
        <p:nvPicPr>
          <p:cNvPr id="2" name="Image 1">
            <a:extLst>
              <a:ext uri="{FF2B5EF4-FFF2-40B4-BE49-F238E27FC236}">
                <a16:creationId xmlns:a16="http://schemas.microsoft.com/office/drawing/2014/main" id="{E41B8271-205B-4BEA-6899-7E544647A4C8}"/>
              </a:ext>
            </a:extLst>
          </p:cNvPr>
          <p:cNvPicPr>
            <a:picLocks noChangeAspect="1"/>
          </p:cNvPicPr>
          <p:nvPr/>
        </p:nvPicPr>
        <p:blipFill rotWithShape="1">
          <a:blip r:embed="rId4">
            <a:extLst>
              <a:ext uri="{28A0092B-C50C-407E-A947-70E740481C1C}">
                <a14:useLocalDpi xmlns:a14="http://schemas.microsoft.com/office/drawing/2010/main" val="0"/>
              </a:ext>
            </a:extLst>
          </a:blip>
          <a:srcRect l="35067" r="36453"/>
          <a:stretch/>
        </p:blipFill>
        <p:spPr>
          <a:xfrm>
            <a:off x="10023800" y="1016840"/>
            <a:ext cx="4166698" cy="4892531"/>
          </a:xfrm>
          <a:prstGeom prst="rect">
            <a:avLst/>
          </a:prstGeom>
        </p:spPr>
      </p:pic>
      <p:pic>
        <p:nvPicPr>
          <p:cNvPr id="3" name="Image 2">
            <a:extLst>
              <a:ext uri="{FF2B5EF4-FFF2-40B4-BE49-F238E27FC236}">
                <a16:creationId xmlns:a16="http://schemas.microsoft.com/office/drawing/2014/main" id="{9603230E-E320-1192-41E0-CCF2B4E65CAA}"/>
              </a:ext>
            </a:extLst>
          </p:cNvPr>
          <p:cNvPicPr>
            <a:picLocks noChangeAspect="1"/>
          </p:cNvPicPr>
          <p:nvPr/>
        </p:nvPicPr>
        <p:blipFill>
          <a:blip r:embed="rId5"/>
          <a:stretch>
            <a:fillRect/>
          </a:stretch>
        </p:blipFill>
        <p:spPr>
          <a:xfrm>
            <a:off x="15669" y="-7928"/>
            <a:ext cx="966573" cy="966573"/>
          </a:xfrm>
          <a:prstGeom prst="rect">
            <a:avLst/>
          </a:prstGeom>
        </p:spPr>
      </p:pic>
    </p:spTree>
    <p:extLst>
      <p:ext uri="{BB962C8B-B14F-4D97-AF65-F5344CB8AC3E}">
        <p14:creationId xmlns:p14="http://schemas.microsoft.com/office/powerpoint/2010/main" val="266579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4630399" cy="1053389"/>
          </a:xfrm>
          <a:prstGeom prst="rect">
            <a:avLst/>
          </a:prstGeom>
        </p:spPr>
      </p:pic>
      <p:sp>
        <p:nvSpPr>
          <p:cNvPr id="7" name="Sous-titre 2"/>
          <p:cNvSpPr>
            <a:spLocks noGrp="1"/>
          </p:cNvSpPr>
          <p:nvPr>
            <p:ph type="subTitle" idx="1"/>
          </p:nvPr>
        </p:nvSpPr>
        <p:spPr>
          <a:xfrm>
            <a:off x="263348" y="6098671"/>
            <a:ext cx="10416844" cy="1755647"/>
          </a:xfrm>
        </p:spPr>
        <p:txBody>
          <a:bodyPr>
            <a:normAutofit/>
          </a:bodyPr>
          <a:lstStyle/>
          <a:p>
            <a:r>
              <a:rPr lang="fr-FR" sz="3360" b="1" dirty="0">
                <a:latin typeface="Times New Roman" panose="02020603050405020304" pitchFamily="18" charset="0"/>
                <a:cs typeface="Times New Roman" panose="02020603050405020304" pitchFamily="18" charset="0"/>
              </a:rPr>
              <a:t>Pour une formation vous payez 10 000F </a:t>
            </a:r>
          </a:p>
          <a:p>
            <a:r>
              <a:rPr lang="fr-FR" sz="3360" b="1" dirty="0">
                <a:latin typeface="Times New Roman" panose="02020603050405020304" pitchFamily="18" charset="0"/>
                <a:cs typeface="Times New Roman" panose="02020603050405020304" pitchFamily="18" charset="0"/>
              </a:rPr>
              <a:t>Si vous êtes </a:t>
            </a:r>
            <a:r>
              <a:rPr lang="fr-FR" sz="3360" b="1" dirty="0">
                <a:ln>
                  <a:solidFill>
                    <a:srgbClr val="FFFF00"/>
                  </a:solidFill>
                </a:ln>
                <a:solidFill>
                  <a:srgbClr val="FF0000"/>
                </a:solidFill>
                <a:latin typeface="Times New Roman" panose="02020603050405020304" pitchFamily="18" charset="0"/>
                <a:cs typeface="Times New Roman" panose="02020603050405020304" pitchFamily="18" charset="0"/>
              </a:rPr>
              <a:t>Super Start</a:t>
            </a:r>
            <a:r>
              <a:rPr lang="fr-FR" sz="3360" b="1" dirty="0">
                <a:latin typeface="Times New Roman" panose="02020603050405020304" pitchFamily="18" charset="0"/>
                <a:cs typeface="Times New Roman" panose="02020603050405020304" pitchFamily="18" charset="0"/>
              </a:rPr>
              <a:t> vous pouvez gagner :    </a:t>
            </a:r>
            <a:endParaRPr lang="fr-FR" sz="5760" b="1" dirty="0">
              <a:latin typeface="Times New Roman" panose="02020603050405020304" pitchFamily="18" charset="0"/>
              <a:cs typeface="Times New Roman" panose="02020603050405020304" pitchFamily="18" charset="0"/>
            </a:endParaRPr>
          </a:p>
        </p:txBody>
      </p:sp>
      <p:sp>
        <p:nvSpPr>
          <p:cNvPr id="8" name="Rectangle 7"/>
          <p:cNvSpPr/>
          <p:nvPr/>
        </p:nvSpPr>
        <p:spPr>
          <a:xfrm>
            <a:off x="10094057" y="6552122"/>
            <a:ext cx="2743122" cy="923330"/>
          </a:xfrm>
          <a:prstGeom prst="rect">
            <a:avLst/>
          </a:prstGeom>
          <a:noFill/>
        </p:spPr>
        <p:txBody>
          <a:bodyPr wrap="none" lIns="109728" tIns="54864" rIns="109728" bIns="54864">
            <a:spAutoFit/>
          </a:bodyPr>
          <a:lstStyle/>
          <a:p>
            <a:pPr algn="ctr"/>
            <a:r>
              <a:rPr lang="fr-FR" sz="528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486 000F</a:t>
            </a:r>
          </a:p>
        </p:txBody>
      </p:sp>
      <p:sp>
        <p:nvSpPr>
          <p:cNvPr id="3" name="Rectangle 2"/>
          <p:cNvSpPr>
            <a:spLocks noChangeArrowheads="1"/>
          </p:cNvSpPr>
          <p:nvPr/>
        </p:nvSpPr>
        <p:spPr bwMode="auto">
          <a:xfrm>
            <a:off x="1609953" y="2752069"/>
            <a:ext cx="221664"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1097280" eaLnBrk="0" fontAlgn="base" hangingPunct="0">
              <a:spcBef>
                <a:spcPct val="0"/>
              </a:spcBef>
              <a:spcAft>
                <a:spcPct val="0"/>
              </a:spcAft>
            </a:pPr>
            <a:endParaRPr lang="fr-FR" altLang="fr-FR" sz="2160" dirty="0">
              <a:latin typeface="Arial" panose="020B0604020202020204" pitchFamily="34" charset="0"/>
            </a:endParaRPr>
          </a:p>
        </p:txBody>
      </p:sp>
      <p:sp>
        <p:nvSpPr>
          <p:cNvPr id="9" name="Accolade ouvrante 8"/>
          <p:cNvSpPr/>
          <p:nvPr/>
        </p:nvSpPr>
        <p:spPr>
          <a:xfrm flipH="1" flipV="1">
            <a:off x="8364320" y="3104734"/>
            <a:ext cx="189738" cy="54863"/>
          </a:xfrm>
          <a:prstGeom prst="leftBrace">
            <a:avLst>
              <a:gd name="adj1" fmla="val 8333"/>
              <a:gd name="adj2" fmla="val 51064"/>
            </a:avLst>
          </a:prstGeom>
          <a:ln w="38100"/>
        </p:spPr>
        <p:style>
          <a:lnRef idx="1">
            <a:schemeClr val="accent1"/>
          </a:lnRef>
          <a:fillRef idx="0">
            <a:schemeClr val="accent1"/>
          </a:fillRef>
          <a:effectRef idx="0">
            <a:schemeClr val="accent1"/>
          </a:effectRef>
          <a:fontRef idx="minor">
            <a:schemeClr val="tx1"/>
          </a:fontRef>
        </p:style>
        <p:txBody>
          <a:bodyPr rot="0" spcFirstLastPara="0" vert="horz" wrap="square" lIns="109728" tIns="54864" rIns="109728" bIns="54864" numCol="1" spcCol="0" rtlCol="0" fromWordArt="0" anchor="ctr" anchorCtr="0" forceAA="0" compatLnSpc="1">
            <a:prstTxWarp prst="textNoShape">
              <a:avLst/>
            </a:prstTxWarp>
            <a:noAutofit/>
          </a:bodyPr>
          <a:lstStyle/>
          <a:p>
            <a:endParaRPr lang="fr-FR" sz="2160"/>
          </a:p>
        </p:txBody>
      </p:sp>
      <p:sp>
        <p:nvSpPr>
          <p:cNvPr id="5" name="Rectangle 3"/>
          <p:cNvSpPr>
            <a:spLocks noChangeArrowheads="1"/>
          </p:cNvSpPr>
          <p:nvPr/>
        </p:nvSpPr>
        <p:spPr bwMode="auto">
          <a:xfrm>
            <a:off x="263347" y="1304639"/>
            <a:ext cx="9238491" cy="454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1097280" eaLnBrk="0" fontAlgn="base" hangingPunct="0">
              <a:spcBef>
                <a:spcPct val="0"/>
              </a:spcBef>
              <a:spcAft>
                <a:spcPct val="0"/>
              </a:spcAft>
            </a:pPr>
            <a:r>
              <a:rPr lang="fr-FR" altLang="fr-FR" sz="2880" b="1" u="sng"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Pour un Super Start de 5 pôles</a:t>
            </a:r>
            <a:r>
              <a:rPr lang="fr-FR" altLang="fr-FR" sz="2880" b="1"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altLang="fr-FR" sz="2880" b="1" u="sng"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c’est du 5x3</a:t>
            </a:r>
            <a:endParaRPr lang="fr-FR" altLang="fr-FR" sz="2880" dirty="0">
              <a:solidFill>
                <a:schemeClr val="bg1"/>
              </a:solidFill>
              <a:latin typeface="Times New Roman" panose="02020603050405020304" pitchFamily="18" charset="0"/>
              <a:cs typeface="Times New Roman" panose="02020603050405020304" pitchFamily="18" charset="0"/>
            </a:endParaRPr>
          </a:p>
          <a:p>
            <a:pPr defTabSz="1097280" eaLnBrk="0" fontAlgn="base" hangingPunct="0">
              <a:spcBef>
                <a:spcPct val="0"/>
              </a:spcBef>
              <a:spcAft>
                <a:spcPct val="0"/>
              </a:spcAft>
            </a:pPr>
            <a:endPar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defTabSz="1097280" eaLnBrk="0" fontAlgn="base" hangingPunct="0">
              <a:spcBef>
                <a:spcPct val="0"/>
              </a:spcBef>
              <a:spcAft>
                <a:spcPct val="0"/>
              </a:spcAft>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L1 (il a 5 pôles) =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60%x2000)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x3=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1 200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x15=18 000 f</a:t>
            </a:r>
          </a:p>
          <a:p>
            <a:pPr defTabSz="1097280" eaLnBrk="0" fontAlgn="base" hangingPunct="0">
              <a:spcBef>
                <a:spcPct val="0"/>
              </a:spcBef>
              <a:spcAft>
                <a:spcPct val="0"/>
              </a:spcAft>
            </a:pPr>
            <a:endParaRPr lang="fr-FR" altLang="fr-FR" sz="2880" dirty="0">
              <a:solidFill>
                <a:schemeClr val="bg1"/>
              </a:solidFill>
              <a:latin typeface="Times New Roman" panose="02020603050405020304" pitchFamily="18" charset="0"/>
              <a:cs typeface="Times New Roman" panose="02020603050405020304" pitchFamily="18" charset="0"/>
            </a:endParaRPr>
          </a:p>
          <a:p>
            <a:pPr defTabSz="1097280" eaLnBrk="0" fontAlgn="base" hangingPunct="0">
              <a:spcBef>
                <a:spcPct val="0"/>
              </a:spcBef>
              <a:spcAft>
                <a:spcPct val="0"/>
              </a:spcAft>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L2 (il a 15 pôles) =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25%x2 000)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x3=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500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x45 = 22 500f       </a:t>
            </a:r>
          </a:p>
          <a:p>
            <a:pPr defTabSz="1097280" eaLnBrk="0" fontAlgn="base" hangingPunct="0">
              <a:spcBef>
                <a:spcPct val="0"/>
              </a:spcBef>
              <a:spcAft>
                <a:spcPct val="0"/>
              </a:spcAft>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880" dirty="0">
              <a:solidFill>
                <a:schemeClr val="bg1"/>
              </a:solidFill>
              <a:latin typeface="Times New Roman" panose="02020603050405020304" pitchFamily="18" charset="0"/>
              <a:cs typeface="Times New Roman" panose="02020603050405020304" pitchFamily="18" charset="0"/>
            </a:endParaRPr>
          </a:p>
          <a:p>
            <a:pPr defTabSz="1097280" eaLnBrk="0" fontAlgn="base" hangingPunct="0">
              <a:spcBef>
                <a:spcPct val="0"/>
              </a:spcBef>
              <a:spcAft>
                <a:spcPct val="0"/>
              </a:spcAft>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L3 (il a 45 pôles) =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15%x2 000)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x3=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300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x135 = 40 500f</a:t>
            </a:r>
          </a:p>
          <a:p>
            <a:pPr defTabSz="1097280" eaLnBrk="0" fontAlgn="base" hangingPunct="0">
              <a:spcBef>
                <a:spcPct val="0"/>
              </a:spcBef>
              <a:spcAft>
                <a:spcPct val="0"/>
              </a:spcAft>
            </a:pPr>
            <a:endPar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defTabSz="1097280" eaLnBrk="0" fontAlgn="base" hangingPunct="0">
              <a:spcBef>
                <a:spcPct val="0"/>
              </a:spcBef>
              <a:spcAft>
                <a:spcPct val="0"/>
              </a:spcAft>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L4 (il a 135 pôles) =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50%x2 000)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x3=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x405 = 405 000f</a:t>
            </a:r>
            <a:endParaRPr lang="fr-FR" altLang="fr-FR" sz="2880" dirty="0">
              <a:solidFill>
                <a:schemeClr val="bg1"/>
              </a:solidFill>
              <a:latin typeface="Times New Roman" panose="02020603050405020304" pitchFamily="18" charset="0"/>
              <a:cs typeface="Times New Roman" panose="02020603050405020304" pitchFamily="18" charset="0"/>
            </a:endParaRPr>
          </a:p>
          <a:p>
            <a:pPr defTabSz="1097280" eaLnBrk="0" fontAlgn="base" hangingPunct="0">
              <a:spcBef>
                <a:spcPct val="0"/>
              </a:spcBef>
              <a:spcAft>
                <a:spcPct val="0"/>
              </a:spcAft>
            </a:pPr>
            <a:endParaRPr lang="fr-FR" altLang="fr-FR" sz="2880" dirty="0">
              <a:solidFill>
                <a:schemeClr val="bg1"/>
              </a:solidFill>
              <a:latin typeface="Times New Roman" panose="02020603050405020304" pitchFamily="18" charset="0"/>
              <a:cs typeface="Times New Roman" panose="02020603050405020304" pitchFamily="18" charset="0"/>
            </a:endParaRPr>
          </a:p>
        </p:txBody>
      </p:sp>
      <p:pic>
        <p:nvPicPr>
          <p:cNvPr id="2" name="Image 1">
            <a:extLst>
              <a:ext uri="{FF2B5EF4-FFF2-40B4-BE49-F238E27FC236}">
                <a16:creationId xmlns:a16="http://schemas.microsoft.com/office/drawing/2014/main" id="{8AFF809E-E056-84C0-7043-EF0D06F908D2}"/>
              </a:ext>
            </a:extLst>
          </p:cNvPr>
          <p:cNvPicPr>
            <a:picLocks noChangeAspect="1"/>
          </p:cNvPicPr>
          <p:nvPr/>
        </p:nvPicPr>
        <p:blipFill rotWithShape="1">
          <a:blip r:embed="rId3">
            <a:extLst>
              <a:ext uri="{28A0092B-C50C-407E-A947-70E740481C1C}">
                <a14:useLocalDpi xmlns:a14="http://schemas.microsoft.com/office/drawing/2010/main" val="0"/>
              </a:ext>
            </a:extLst>
          </a:blip>
          <a:srcRect l="35067" r="36453"/>
          <a:stretch/>
        </p:blipFill>
        <p:spPr>
          <a:xfrm>
            <a:off x="10023800" y="1053389"/>
            <a:ext cx="4166698" cy="4892531"/>
          </a:xfrm>
          <a:prstGeom prst="rect">
            <a:avLst/>
          </a:prstGeom>
        </p:spPr>
      </p:pic>
      <p:pic>
        <p:nvPicPr>
          <p:cNvPr id="4" name="Image 3">
            <a:extLst>
              <a:ext uri="{FF2B5EF4-FFF2-40B4-BE49-F238E27FC236}">
                <a16:creationId xmlns:a16="http://schemas.microsoft.com/office/drawing/2014/main" id="{54A69E0C-EE0D-21D5-4172-78B81BF29A31}"/>
              </a:ext>
            </a:extLst>
          </p:cNvPr>
          <p:cNvPicPr>
            <a:picLocks noChangeAspect="1"/>
          </p:cNvPicPr>
          <p:nvPr/>
        </p:nvPicPr>
        <p:blipFill>
          <a:blip r:embed="rId4"/>
          <a:stretch>
            <a:fillRect/>
          </a:stretch>
        </p:blipFill>
        <p:spPr>
          <a:xfrm>
            <a:off x="15669" y="-7928"/>
            <a:ext cx="966573" cy="966573"/>
          </a:xfrm>
          <a:prstGeom prst="rect">
            <a:avLst/>
          </a:prstGeom>
        </p:spPr>
      </p:pic>
    </p:spTree>
    <p:extLst>
      <p:ext uri="{BB962C8B-B14F-4D97-AF65-F5344CB8AC3E}">
        <p14:creationId xmlns:p14="http://schemas.microsoft.com/office/powerpoint/2010/main" val="5334306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calcmode="lin" valueType="num">
                                      <p:cBhvr additive="base">
                                        <p:cTn id="2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4630399" cy="1053389"/>
          </a:xfrm>
          <a:prstGeom prst="rect">
            <a:avLst/>
          </a:prstGeom>
        </p:spPr>
      </p:pic>
      <p:sp>
        <p:nvSpPr>
          <p:cNvPr id="7" name="Sous-titre 2"/>
          <p:cNvSpPr>
            <a:spLocks noGrp="1"/>
          </p:cNvSpPr>
          <p:nvPr>
            <p:ph type="subTitle" idx="1"/>
          </p:nvPr>
        </p:nvSpPr>
        <p:spPr>
          <a:xfrm>
            <a:off x="716890" y="6098671"/>
            <a:ext cx="9963301" cy="1755647"/>
          </a:xfrm>
        </p:spPr>
        <p:txBody>
          <a:bodyPr>
            <a:normAutofit/>
          </a:bodyPr>
          <a:lstStyle/>
          <a:p>
            <a:pPr algn="ctr"/>
            <a:r>
              <a:rPr lang="fr-FR" sz="4320" b="1" dirty="0">
                <a:latin typeface="Times New Roman" panose="02020603050405020304" pitchFamily="18" charset="0"/>
                <a:cs typeface="Times New Roman" panose="02020603050405020304" pitchFamily="18" charset="0"/>
              </a:rPr>
              <a:t>Pour une formation vous payez 10 000F </a:t>
            </a:r>
          </a:p>
          <a:p>
            <a:pPr algn="ctr"/>
            <a:r>
              <a:rPr lang="fr-FR" sz="4320" b="1" dirty="0">
                <a:ln>
                  <a:solidFill>
                    <a:srgbClr val="FFFF00"/>
                  </a:solidFill>
                </a:ln>
                <a:solidFill>
                  <a:srgbClr val="FF0000"/>
                </a:solidFill>
                <a:latin typeface="Times New Roman" panose="02020603050405020304" pitchFamily="18" charset="0"/>
                <a:cs typeface="Times New Roman" panose="02020603050405020304" pitchFamily="18" charset="0"/>
              </a:rPr>
              <a:t>Super Start</a:t>
            </a:r>
            <a:r>
              <a:rPr lang="fr-FR" sz="4320" b="1" dirty="0">
                <a:latin typeface="Times New Roman" panose="02020603050405020304" pitchFamily="18" charset="0"/>
                <a:cs typeface="Times New Roman" panose="02020603050405020304" pitchFamily="18" charset="0"/>
              </a:rPr>
              <a:t> vous pouvez gagner :    </a:t>
            </a:r>
            <a:endParaRPr lang="fr-FR" sz="7200" b="1" dirty="0">
              <a:latin typeface="Times New Roman" panose="02020603050405020304" pitchFamily="18" charset="0"/>
              <a:cs typeface="Times New Roman" panose="02020603050405020304" pitchFamily="18" charset="0"/>
            </a:endParaRPr>
          </a:p>
        </p:txBody>
      </p:sp>
      <p:sp>
        <p:nvSpPr>
          <p:cNvPr id="8" name="Rectangle 7"/>
          <p:cNvSpPr/>
          <p:nvPr/>
        </p:nvSpPr>
        <p:spPr>
          <a:xfrm>
            <a:off x="9904408" y="6848734"/>
            <a:ext cx="3929344" cy="1107996"/>
          </a:xfrm>
          <a:prstGeom prst="rect">
            <a:avLst/>
          </a:prstGeom>
          <a:noFill/>
        </p:spPr>
        <p:txBody>
          <a:bodyPr wrap="none" lIns="109728" tIns="54864" rIns="109728" bIns="54864">
            <a:spAutoFit/>
          </a:bodyPr>
          <a:lstStyle/>
          <a:p>
            <a:pPr algn="ctr"/>
            <a:r>
              <a:rPr lang="fr-FR" sz="648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1 458 000F</a:t>
            </a:r>
          </a:p>
        </p:txBody>
      </p:sp>
      <p:sp>
        <p:nvSpPr>
          <p:cNvPr id="3" name="Rectangle 2"/>
          <p:cNvSpPr>
            <a:spLocks noChangeArrowheads="1"/>
          </p:cNvSpPr>
          <p:nvPr/>
        </p:nvSpPr>
        <p:spPr bwMode="auto">
          <a:xfrm>
            <a:off x="1609953" y="2752069"/>
            <a:ext cx="221664"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1097280" eaLnBrk="0" fontAlgn="base" hangingPunct="0">
              <a:spcBef>
                <a:spcPct val="0"/>
              </a:spcBef>
              <a:spcAft>
                <a:spcPct val="0"/>
              </a:spcAft>
            </a:pPr>
            <a:endParaRPr lang="fr-FR" altLang="fr-FR" sz="2160" dirty="0">
              <a:latin typeface="Arial" panose="020B0604020202020204" pitchFamily="34" charset="0"/>
            </a:endParaRPr>
          </a:p>
        </p:txBody>
      </p:sp>
      <p:sp>
        <p:nvSpPr>
          <p:cNvPr id="9" name="Accolade ouvrante 8"/>
          <p:cNvSpPr/>
          <p:nvPr/>
        </p:nvSpPr>
        <p:spPr>
          <a:xfrm flipH="1" flipV="1">
            <a:off x="8364320" y="3104734"/>
            <a:ext cx="189738" cy="54863"/>
          </a:xfrm>
          <a:prstGeom prst="leftBrace">
            <a:avLst>
              <a:gd name="adj1" fmla="val 8333"/>
              <a:gd name="adj2" fmla="val 51064"/>
            </a:avLst>
          </a:prstGeom>
          <a:ln w="38100"/>
        </p:spPr>
        <p:style>
          <a:lnRef idx="1">
            <a:schemeClr val="accent1"/>
          </a:lnRef>
          <a:fillRef idx="0">
            <a:schemeClr val="accent1"/>
          </a:fillRef>
          <a:effectRef idx="0">
            <a:schemeClr val="accent1"/>
          </a:effectRef>
          <a:fontRef idx="minor">
            <a:schemeClr val="tx1"/>
          </a:fontRef>
        </p:style>
        <p:txBody>
          <a:bodyPr rot="0" spcFirstLastPara="0" vert="horz" wrap="square" lIns="109728" tIns="54864" rIns="109728" bIns="54864" numCol="1" spcCol="0" rtlCol="0" fromWordArt="0" anchor="ctr" anchorCtr="0" forceAA="0" compatLnSpc="1">
            <a:prstTxWarp prst="textNoShape">
              <a:avLst/>
            </a:prstTxWarp>
            <a:noAutofit/>
          </a:bodyPr>
          <a:lstStyle/>
          <a:p>
            <a:endParaRPr lang="fr-FR" sz="2160"/>
          </a:p>
        </p:txBody>
      </p:sp>
      <p:sp>
        <p:nvSpPr>
          <p:cNvPr id="5" name="Rectangle 3"/>
          <p:cNvSpPr>
            <a:spLocks noChangeArrowheads="1"/>
          </p:cNvSpPr>
          <p:nvPr/>
        </p:nvSpPr>
        <p:spPr bwMode="auto">
          <a:xfrm>
            <a:off x="1" y="1112565"/>
            <a:ext cx="9608784" cy="454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1097280" eaLnBrk="0" fontAlgn="base" hangingPunct="0">
              <a:spcBef>
                <a:spcPct val="0"/>
              </a:spcBef>
              <a:spcAft>
                <a:spcPct val="0"/>
              </a:spcAft>
            </a:pPr>
            <a:r>
              <a:rPr lang="fr-FR" altLang="fr-FR" sz="2880" b="1" u="sng"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Pour un Super Start de 15 pôles : c’est du 15x3</a:t>
            </a:r>
            <a:endParaRPr lang="fr-FR" altLang="fr-FR" sz="2880" dirty="0">
              <a:solidFill>
                <a:schemeClr val="bg1"/>
              </a:solidFill>
              <a:latin typeface="Times New Roman" panose="02020603050405020304" pitchFamily="18" charset="0"/>
              <a:cs typeface="Times New Roman" panose="02020603050405020304" pitchFamily="18" charset="0"/>
            </a:endParaRPr>
          </a:p>
          <a:p>
            <a:pPr defTabSz="1097280" eaLnBrk="0" fontAlgn="base" hangingPunct="0">
              <a:spcBef>
                <a:spcPct val="0"/>
              </a:spcBef>
              <a:spcAft>
                <a:spcPct val="0"/>
              </a:spcAft>
            </a:pPr>
            <a:endPar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defTabSz="1097280" eaLnBrk="0" fontAlgn="base" hangingPunct="0">
              <a:spcBef>
                <a:spcPct val="0"/>
              </a:spcBef>
              <a:spcAft>
                <a:spcPct val="0"/>
              </a:spcAft>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L1 (il a 15 pôles) =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60%x2000)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x3=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1 200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x45= 54 000 f</a:t>
            </a:r>
          </a:p>
          <a:p>
            <a:pPr defTabSz="1097280" eaLnBrk="0" fontAlgn="base" hangingPunct="0">
              <a:spcBef>
                <a:spcPct val="0"/>
              </a:spcBef>
              <a:spcAft>
                <a:spcPct val="0"/>
              </a:spcAft>
            </a:pPr>
            <a:endParaRPr lang="fr-FR" altLang="fr-FR" sz="2880" dirty="0">
              <a:solidFill>
                <a:schemeClr val="bg1"/>
              </a:solidFill>
              <a:latin typeface="Times New Roman" panose="02020603050405020304" pitchFamily="18" charset="0"/>
              <a:cs typeface="Times New Roman" panose="02020603050405020304" pitchFamily="18" charset="0"/>
            </a:endParaRPr>
          </a:p>
          <a:p>
            <a:pPr defTabSz="1097280" eaLnBrk="0" fontAlgn="base" hangingPunct="0">
              <a:spcBef>
                <a:spcPct val="0"/>
              </a:spcBef>
              <a:spcAft>
                <a:spcPct val="0"/>
              </a:spcAft>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L2 (il a 45 pôles) =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20%x2 000)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x3=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500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x135 = 67 500f       </a:t>
            </a:r>
          </a:p>
          <a:p>
            <a:pPr defTabSz="1097280" eaLnBrk="0" fontAlgn="base" hangingPunct="0">
              <a:spcBef>
                <a:spcPct val="0"/>
              </a:spcBef>
              <a:spcAft>
                <a:spcPct val="0"/>
              </a:spcAft>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880" dirty="0">
              <a:solidFill>
                <a:schemeClr val="bg1"/>
              </a:solidFill>
              <a:latin typeface="Times New Roman" panose="02020603050405020304" pitchFamily="18" charset="0"/>
              <a:cs typeface="Times New Roman" panose="02020603050405020304" pitchFamily="18" charset="0"/>
            </a:endParaRPr>
          </a:p>
          <a:p>
            <a:pPr defTabSz="1097280" eaLnBrk="0" fontAlgn="base" hangingPunct="0">
              <a:spcBef>
                <a:spcPct val="0"/>
              </a:spcBef>
              <a:spcAft>
                <a:spcPct val="0"/>
              </a:spcAft>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L3 (il a 135 pôles) =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15%x2 000)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x3=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300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x405 = 121 500f</a:t>
            </a:r>
          </a:p>
          <a:p>
            <a:pPr defTabSz="1097280" eaLnBrk="0" fontAlgn="base" hangingPunct="0">
              <a:spcBef>
                <a:spcPct val="0"/>
              </a:spcBef>
              <a:spcAft>
                <a:spcPct val="0"/>
              </a:spcAft>
            </a:pPr>
            <a:endParaRPr lang="fr-FR" altLang="fr-FR" sz="2880" dirty="0">
              <a:solidFill>
                <a:schemeClr val="bg1"/>
              </a:solidFill>
              <a:latin typeface="Times New Roman" panose="02020603050405020304" pitchFamily="18" charset="0"/>
              <a:cs typeface="Times New Roman" panose="02020603050405020304" pitchFamily="18" charset="0"/>
            </a:endParaRPr>
          </a:p>
          <a:p>
            <a:pPr defTabSz="1097280" eaLnBrk="0" fontAlgn="base" hangingPunct="0">
              <a:spcBef>
                <a:spcPct val="0"/>
              </a:spcBef>
              <a:spcAft>
                <a:spcPct val="0"/>
              </a:spcAft>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L4 (il a 405 pôles) =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15%x2 000)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x3=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300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x1 215 = 1 215 000f</a:t>
            </a:r>
            <a:endParaRPr lang="fr-FR" altLang="fr-FR" sz="2880" dirty="0">
              <a:solidFill>
                <a:schemeClr val="bg1"/>
              </a:solidFill>
              <a:latin typeface="Times New Roman" panose="02020603050405020304" pitchFamily="18" charset="0"/>
              <a:cs typeface="Times New Roman" panose="02020603050405020304" pitchFamily="18" charset="0"/>
            </a:endParaRPr>
          </a:p>
          <a:p>
            <a:pPr defTabSz="1097280" eaLnBrk="0" fontAlgn="base" hangingPunct="0">
              <a:spcBef>
                <a:spcPct val="0"/>
              </a:spcBef>
              <a:spcAft>
                <a:spcPct val="0"/>
              </a:spcAft>
            </a:pPr>
            <a:endParaRPr lang="fr-FR" altLang="fr-FR" sz="2880" dirty="0">
              <a:solidFill>
                <a:schemeClr val="bg1"/>
              </a:solidFill>
              <a:latin typeface="Times New Roman" panose="02020603050405020304" pitchFamily="18" charset="0"/>
              <a:cs typeface="Times New Roman" panose="02020603050405020304" pitchFamily="18" charset="0"/>
            </a:endParaRPr>
          </a:p>
        </p:txBody>
      </p:sp>
      <p:pic>
        <p:nvPicPr>
          <p:cNvPr id="2" name="Image 1">
            <a:extLst>
              <a:ext uri="{FF2B5EF4-FFF2-40B4-BE49-F238E27FC236}">
                <a16:creationId xmlns:a16="http://schemas.microsoft.com/office/drawing/2014/main" id="{6121BB9E-5721-177D-C8DA-9D55338758F4}"/>
              </a:ext>
            </a:extLst>
          </p:cNvPr>
          <p:cNvPicPr>
            <a:picLocks noChangeAspect="1"/>
          </p:cNvPicPr>
          <p:nvPr/>
        </p:nvPicPr>
        <p:blipFill rotWithShape="1">
          <a:blip r:embed="rId3">
            <a:extLst>
              <a:ext uri="{28A0092B-C50C-407E-A947-70E740481C1C}">
                <a14:useLocalDpi xmlns:a14="http://schemas.microsoft.com/office/drawing/2010/main" val="0"/>
              </a:ext>
            </a:extLst>
          </a:blip>
          <a:srcRect l="35067" r="36453"/>
          <a:stretch/>
        </p:blipFill>
        <p:spPr>
          <a:xfrm>
            <a:off x="10023800" y="1016840"/>
            <a:ext cx="4166698" cy="4892531"/>
          </a:xfrm>
          <a:prstGeom prst="rect">
            <a:avLst/>
          </a:prstGeom>
        </p:spPr>
      </p:pic>
      <p:pic>
        <p:nvPicPr>
          <p:cNvPr id="4" name="Image 3">
            <a:extLst>
              <a:ext uri="{FF2B5EF4-FFF2-40B4-BE49-F238E27FC236}">
                <a16:creationId xmlns:a16="http://schemas.microsoft.com/office/drawing/2014/main" id="{26F94DD6-6AF0-79CF-FC98-6E0102BEC062}"/>
              </a:ext>
            </a:extLst>
          </p:cNvPr>
          <p:cNvPicPr>
            <a:picLocks noChangeAspect="1"/>
          </p:cNvPicPr>
          <p:nvPr/>
        </p:nvPicPr>
        <p:blipFill>
          <a:blip r:embed="rId4"/>
          <a:stretch>
            <a:fillRect/>
          </a:stretch>
        </p:blipFill>
        <p:spPr>
          <a:xfrm>
            <a:off x="15669" y="-7928"/>
            <a:ext cx="966573" cy="966573"/>
          </a:xfrm>
          <a:prstGeom prst="rect">
            <a:avLst/>
          </a:prstGeom>
        </p:spPr>
      </p:pic>
    </p:spTree>
    <p:extLst>
      <p:ext uri="{BB962C8B-B14F-4D97-AF65-F5344CB8AC3E}">
        <p14:creationId xmlns:p14="http://schemas.microsoft.com/office/powerpoint/2010/main" val="201221987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4630399" cy="1053389"/>
          </a:xfrm>
          <a:prstGeom prst="rect">
            <a:avLst/>
          </a:prstGeom>
        </p:spPr>
      </p:pic>
      <p:sp>
        <p:nvSpPr>
          <p:cNvPr id="7" name="Sous-titre 2"/>
          <p:cNvSpPr>
            <a:spLocks noGrp="1"/>
          </p:cNvSpPr>
          <p:nvPr>
            <p:ph type="subTitle" idx="1"/>
          </p:nvPr>
        </p:nvSpPr>
        <p:spPr>
          <a:xfrm>
            <a:off x="716890" y="6098671"/>
            <a:ext cx="9963301" cy="1755647"/>
          </a:xfrm>
        </p:spPr>
        <p:txBody>
          <a:bodyPr>
            <a:normAutofit fontScale="85000" lnSpcReduction="20000"/>
          </a:bodyPr>
          <a:lstStyle/>
          <a:p>
            <a:pPr algn="ctr"/>
            <a:r>
              <a:rPr lang="fr-FR" sz="4320" b="1" dirty="0">
                <a:latin typeface="Times New Roman" panose="02020603050405020304" pitchFamily="18" charset="0"/>
                <a:cs typeface="Times New Roman" panose="02020603050405020304" pitchFamily="18" charset="0"/>
              </a:rPr>
              <a:t>Pour une formation vous payez 10 000F </a:t>
            </a:r>
          </a:p>
          <a:p>
            <a:pPr algn="ctr"/>
            <a:r>
              <a:rPr lang="fr-FR" sz="4320" b="1" dirty="0">
                <a:latin typeface="Times New Roman" panose="02020603050405020304" pitchFamily="18" charset="0"/>
                <a:cs typeface="Times New Roman" panose="02020603050405020304" pitchFamily="18" charset="0"/>
              </a:rPr>
              <a:t>En 1 mois</a:t>
            </a:r>
          </a:p>
          <a:p>
            <a:pPr algn="ctr"/>
            <a:r>
              <a:rPr lang="fr-FR" sz="4320" b="1" dirty="0">
                <a:ln>
                  <a:solidFill>
                    <a:srgbClr val="FFFF00"/>
                  </a:solidFill>
                </a:ln>
                <a:solidFill>
                  <a:srgbClr val="FF0000"/>
                </a:solidFill>
                <a:latin typeface="Times New Roman" panose="02020603050405020304" pitchFamily="18" charset="0"/>
                <a:cs typeface="Times New Roman" panose="02020603050405020304" pitchFamily="18" charset="0"/>
              </a:rPr>
              <a:t>Super Start</a:t>
            </a:r>
            <a:r>
              <a:rPr lang="fr-FR" sz="4320" b="1" dirty="0">
                <a:latin typeface="Times New Roman" panose="02020603050405020304" pitchFamily="18" charset="0"/>
                <a:cs typeface="Times New Roman" panose="02020603050405020304" pitchFamily="18" charset="0"/>
              </a:rPr>
              <a:t> vous pouvez gagner :    </a:t>
            </a:r>
            <a:endParaRPr lang="fr-FR" sz="7200" b="1" dirty="0">
              <a:latin typeface="Times New Roman" panose="02020603050405020304" pitchFamily="18" charset="0"/>
              <a:cs typeface="Times New Roman" panose="02020603050405020304" pitchFamily="18" charset="0"/>
            </a:endParaRPr>
          </a:p>
        </p:txBody>
      </p:sp>
      <p:sp>
        <p:nvSpPr>
          <p:cNvPr id="8" name="Rectangle 7"/>
          <p:cNvSpPr/>
          <p:nvPr/>
        </p:nvSpPr>
        <p:spPr>
          <a:xfrm>
            <a:off x="9904408" y="6848734"/>
            <a:ext cx="3929344" cy="1107996"/>
          </a:xfrm>
          <a:prstGeom prst="rect">
            <a:avLst/>
          </a:prstGeom>
          <a:noFill/>
        </p:spPr>
        <p:txBody>
          <a:bodyPr wrap="none" lIns="109728" tIns="54864" rIns="109728" bIns="54864">
            <a:spAutoFit/>
          </a:bodyPr>
          <a:lstStyle/>
          <a:p>
            <a:pPr algn="ctr"/>
            <a:r>
              <a:rPr lang="fr-FR" sz="648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2 673 000F</a:t>
            </a:r>
          </a:p>
        </p:txBody>
      </p:sp>
      <p:sp>
        <p:nvSpPr>
          <p:cNvPr id="3" name="Rectangle 2"/>
          <p:cNvSpPr>
            <a:spLocks noChangeArrowheads="1"/>
          </p:cNvSpPr>
          <p:nvPr/>
        </p:nvSpPr>
        <p:spPr bwMode="auto">
          <a:xfrm>
            <a:off x="1609953" y="2752069"/>
            <a:ext cx="221664"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1097280" eaLnBrk="0" fontAlgn="base" hangingPunct="0">
              <a:spcBef>
                <a:spcPct val="0"/>
              </a:spcBef>
              <a:spcAft>
                <a:spcPct val="0"/>
              </a:spcAft>
            </a:pPr>
            <a:endParaRPr lang="fr-FR" altLang="fr-FR" sz="2160" dirty="0">
              <a:latin typeface="Arial" panose="020B0604020202020204" pitchFamily="34" charset="0"/>
            </a:endParaRPr>
          </a:p>
        </p:txBody>
      </p:sp>
      <p:sp>
        <p:nvSpPr>
          <p:cNvPr id="9" name="Accolade ouvrante 8"/>
          <p:cNvSpPr/>
          <p:nvPr/>
        </p:nvSpPr>
        <p:spPr>
          <a:xfrm flipH="1" flipV="1">
            <a:off x="8364320" y="3104734"/>
            <a:ext cx="189738" cy="54863"/>
          </a:xfrm>
          <a:prstGeom prst="leftBrace">
            <a:avLst>
              <a:gd name="adj1" fmla="val 8333"/>
              <a:gd name="adj2" fmla="val 51064"/>
            </a:avLst>
          </a:prstGeom>
          <a:ln w="38100"/>
        </p:spPr>
        <p:style>
          <a:lnRef idx="1">
            <a:schemeClr val="accent1"/>
          </a:lnRef>
          <a:fillRef idx="0">
            <a:schemeClr val="accent1"/>
          </a:fillRef>
          <a:effectRef idx="0">
            <a:schemeClr val="accent1"/>
          </a:effectRef>
          <a:fontRef idx="minor">
            <a:schemeClr val="tx1"/>
          </a:fontRef>
        </p:style>
        <p:txBody>
          <a:bodyPr rot="0" spcFirstLastPara="0" vert="horz" wrap="square" lIns="109728" tIns="54864" rIns="109728" bIns="54864" numCol="1" spcCol="0" rtlCol="0" fromWordArt="0" anchor="ctr" anchorCtr="0" forceAA="0" compatLnSpc="1">
            <a:prstTxWarp prst="textNoShape">
              <a:avLst/>
            </a:prstTxWarp>
            <a:noAutofit/>
          </a:bodyPr>
          <a:lstStyle/>
          <a:p>
            <a:endParaRPr lang="fr-FR" sz="2160"/>
          </a:p>
        </p:txBody>
      </p:sp>
      <p:sp>
        <p:nvSpPr>
          <p:cNvPr id="5" name="Rectangle 3"/>
          <p:cNvSpPr>
            <a:spLocks noChangeArrowheads="1"/>
          </p:cNvSpPr>
          <p:nvPr/>
        </p:nvSpPr>
        <p:spPr bwMode="auto">
          <a:xfrm>
            <a:off x="248973" y="1138656"/>
            <a:ext cx="9793130" cy="454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1097280" eaLnBrk="0" fontAlgn="base" hangingPunct="0">
              <a:spcBef>
                <a:spcPct val="0"/>
              </a:spcBef>
              <a:spcAft>
                <a:spcPct val="0"/>
              </a:spcAft>
            </a:pPr>
            <a:r>
              <a:rPr lang="fr-FR" altLang="fr-FR" sz="2880" b="1" u="sng"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Pour un Super Start de 33 pôles : c’est du 33x3</a:t>
            </a:r>
            <a:endParaRPr lang="fr-FR" altLang="fr-FR" sz="2880" dirty="0">
              <a:solidFill>
                <a:schemeClr val="bg1"/>
              </a:solidFill>
              <a:latin typeface="Times New Roman" panose="02020603050405020304" pitchFamily="18" charset="0"/>
              <a:cs typeface="Times New Roman" panose="02020603050405020304" pitchFamily="18" charset="0"/>
            </a:endParaRPr>
          </a:p>
          <a:p>
            <a:pPr defTabSz="1097280" eaLnBrk="0" fontAlgn="base" hangingPunct="0">
              <a:spcBef>
                <a:spcPct val="0"/>
              </a:spcBef>
              <a:spcAft>
                <a:spcPct val="0"/>
              </a:spcAft>
            </a:pPr>
            <a:endPar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defTabSz="1097280" eaLnBrk="0" fontAlgn="base" hangingPunct="0">
              <a:spcBef>
                <a:spcPct val="0"/>
              </a:spcBef>
              <a:spcAft>
                <a:spcPct val="0"/>
              </a:spcAft>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L1 (il a 33 pôles) =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60%x2000)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x3=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1 200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x99= 118 800 f</a:t>
            </a:r>
          </a:p>
          <a:p>
            <a:pPr defTabSz="1097280" eaLnBrk="0" fontAlgn="base" hangingPunct="0">
              <a:spcBef>
                <a:spcPct val="0"/>
              </a:spcBef>
              <a:spcAft>
                <a:spcPct val="0"/>
              </a:spcAft>
            </a:pPr>
            <a:endParaRPr lang="fr-FR" altLang="fr-FR" sz="2880" dirty="0">
              <a:solidFill>
                <a:schemeClr val="bg1"/>
              </a:solidFill>
              <a:latin typeface="Times New Roman" panose="02020603050405020304" pitchFamily="18" charset="0"/>
              <a:cs typeface="Times New Roman" panose="02020603050405020304" pitchFamily="18" charset="0"/>
            </a:endParaRPr>
          </a:p>
          <a:p>
            <a:pPr defTabSz="1097280" eaLnBrk="0" fontAlgn="base" hangingPunct="0">
              <a:spcBef>
                <a:spcPct val="0"/>
              </a:spcBef>
              <a:spcAft>
                <a:spcPct val="0"/>
              </a:spcAft>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L2 (il a 99 pôles) =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20%x2 000)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x3=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500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x297 = 148 500f       </a:t>
            </a:r>
          </a:p>
          <a:p>
            <a:pPr defTabSz="1097280" eaLnBrk="0" fontAlgn="base" hangingPunct="0">
              <a:spcBef>
                <a:spcPct val="0"/>
              </a:spcBef>
              <a:spcAft>
                <a:spcPct val="0"/>
              </a:spcAft>
            </a:pPr>
            <a:endParaRPr lang="fr-FR" altLang="fr-FR" sz="2880" dirty="0">
              <a:solidFill>
                <a:schemeClr val="bg1"/>
              </a:solidFill>
              <a:latin typeface="Times New Roman" panose="02020603050405020304" pitchFamily="18" charset="0"/>
              <a:cs typeface="Times New Roman" panose="02020603050405020304" pitchFamily="18" charset="0"/>
            </a:endParaRPr>
          </a:p>
          <a:p>
            <a:pPr defTabSz="1097280" eaLnBrk="0" fontAlgn="base" hangingPunct="0">
              <a:spcBef>
                <a:spcPct val="0"/>
              </a:spcBef>
              <a:spcAft>
                <a:spcPct val="0"/>
              </a:spcAft>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L3 (il a 297 pôles) =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15%x2 000)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x3=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300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x891 = 267 300f</a:t>
            </a:r>
          </a:p>
          <a:p>
            <a:pPr defTabSz="1097280" eaLnBrk="0" fontAlgn="base" hangingPunct="0">
              <a:spcBef>
                <a:spcPct val="0"/>
              </a:spcBef>
              <a:spcAft>
                <a:spcPct val="0"/>
              </a:spcAft>
            </a:pPr>
            <a:endParaRPr lang="fr-FR" altLang="fr-FR" sz="2880" dirty="0">
              <a:solidFill>
                <a:schemeClr val="bg1"/>
              </a:solidFill>
              <a:latin typeface="Times New Roman" panose="02020603050405020304" pitchFamily="18" charset="0"/>
              <a:cs typeface="Times New Roman" panose="02020603050405020304" pitchFamily="18" charset="0"/>
            </a:endParaRPr>
          </a:p>
          <a:p>
            <a:pPr defTabSz="1097280" eaLnBrk="0" fontAlgn="base" hangingPunct="0">
              <a:spcBef>
                <a:spcPct val="0"/>
              </a:spcBef>
              <a:spcAft>
                <a:spcPct val="0"/>
              </a:spcAft>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L4 (il a 891 pôles) =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50%x2 000)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x3=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x2 673 = 2 673 000f</a:t>
            </a:r>
            <a:endParaRPr lang="fr-FR" altLang="fr-FR" sz="2880" dirty="0">
              <a:solidFill>
                <a:schemeClr val="bg1"/>
              </a:solidFill>
              <a:latin typeface="Times New Roman" panose="02020603050405020304" pitchFamily="18" charset="0"/>
              <a:cs typeface="Times New Roman" panose="02020603050405020304" pitchFamily="18" charset="0"/>
            </a:endParaRPr>
          </a:p>
          <a:p>
            <a:pPr defTabSz="1097280" eaLnBrk="0" fontAlgn="base" hangingPunct="0">
              <a:spcBef>
                <a:spcPct val="0"/>
              </a:spcBef>
              <a:spcAft>
                <a:spcPct val="0"/>
              </a:spcAft>
            </a:pPr>
            <a:endParaRPr lang="fr-FR" altLang="fr-FR" sz="288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48717" y="6279187"/>
            <a:ext cx="2896819" cy="1440394"/>
          </a:xfrm>
          <a:prstGeom prst="rect">
            <a:avLst/>
          </a:prstGeom>
          <a:noFill/>
        </p:spPr>
        <p:txBody>
          <a:bodyPr wrap="square" lIns="109728" tIns="54864" rIns="109728" bIns="54864">
            <a:spAutoFit/>
          </a:bodyPr>
          <a:lstStyle/>
          <a:p>
            <a:pPr algn="ctr"/>
            <a:r>
              <a:rPr lang="fr-FR" sz="864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Mais</a:t>
            </a:r>
          </a:p>
        </p:txBody>
      </p:sp>
      <p:pic>
        <p:nvPicPr>
          <p:cNvPr id="2" name="Image 1">
            <a:extLst>
              <a:ext uri="{FF2B5EF4-FFF2-40B4-BE49-F238E27FC236}">
                <a16:creationId xmlns:a16="http://schemas.microsoft.com/office/drawing/2014/main" id="{05687EA4-28AD-926C-A73E-1F7FB22F77E7}"/>
              </a:ext>
            </a:extLst>
          </p:cNvPr>
          <p:cNvPicPr>
            <a:picLocks noChangeAspect="1"/>
          </p:cNvPicPr>
          <p:nvPr/>
        </p:nvPicPr>
        <p:blipFill rotWithShape="1">
          <a:blip r:embed="rId3">
            <a:extLst>
              <a:ext uri="{28A0092B-C50C-407E-A947-70E740481C1C}">
                <a14:useLocalDpi xmlns:a14="http://schemas.microsoft.com/office/drawing/2010/main" val="0"/>
              </a:ext>
            </a:extLst>
          </a:blip>
          <a:srcRect l="35067" r="36453"/>
          <a:stretch/>
        </p:blipFill>
        <p:spPr>
          <a:xfrm>
            <a:off x="10023800" y="1016840"/>
            <a:ext cx="4166698" cy="4892531"/>
          </a:xfrm>
          <a:prstGeom prst="rect">
            <a:avLst/>
          </a:prstGeom>
        </p:spPr>
      </p:pic>
      <p:pic>
        <p:nvPicPr>
          <p:cNvPr id="4" name="Image 3">
            <a:extLst>
              <a:ext uri="{FF2B5EF4-FFF2-40B4-BE49-F238E27FC236}">
                <a16:creationId xmlns:a16="http://schemas.microsoft.com/office/drawing/2014/main" id="{2ABE9FEB-B83D-9E53-E1AE-82DDC8695DCC}"/>
              </a:ext>
            </a:extLst>
          </p:cNvPr>
          <p:cNvPicPr>
            <a:picLocks noChangeAspect="1"/>
          </p:cNvPicPr>
          <p:nvPr/>
        </p:nvPicPr>
        <p:blipFill>
          <a:blip r:embed="rId4"/>
          <a:stretch>
            <a:fillRect/>
          </a:stretch>
        </p:blipFill>
        <p:spPr>
          <a:xfrm>
            <a:off x="15669" y="-7928"/>
            <a:ext cx="966573" cy="966573"/>
          </a:xfrm>
          <a:prstGeom prst="rect">
            <a:avLst/>
          </a:prstGeom>
        </p:spPr>
      </p:pic>
    </p:spTree>
    <p:extLst>
      <p:ext uri="{BB962C8B-B14F-4D97-AF65-F5344CB8AC3E}">
        <p14:creationId xmlns:p14="http://schemas.microsoft.com/office/powerpoint/2010/main" val="16176263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heel(1)">
                                      <p:cBhvr>
                                        <p:cTn id="22" dur="20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heel(1)">
                                      <p:cBhvr>
                                        <p:cTn id="27" dur="20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heel(1)">
                                      <p:cBhvr>
                                        <p:cTn id="32" dur="20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80">
                                          <p:stCondLst>
                                            <p:cond delay="0"/>
                                          </p:stCondLst>
                                        </p:cTn>
                                        <p:tgtEl>
                                          <p:spTgt spid="8"/>
                                        </p:tgtEl>
                                      </p:cBhvr>
                                    </p:animEffect>
                                    <p:anim calcmode="lin" valueType="num">
                                      <p:cBhvr>
                                        <p:cTn id="3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3" dur="26">
                                          <p:stCondLst>
                                            <p:cond delay="650"/>
                                          </p:stCondLst>
                                        </p:cTn>
                                        <p:tgtEl>
                                          <p:spTgt spid="8"/>
                                        </p:tgtEl>
                                      </p:cBhvr>
                                      <p:to x="100000" y="60000"/>
                                    </p:animScale>
                                    <p:animScale>
                                      <p:cBhvr>
                                        <p:cTn id="44" dur="166" decel="50000">
                                          <p:stCondLst>
                                            <p:cond delay="676"/>
                                          </p:stCondLst>
                                        </p:cTn>
                                        <p:tgtEl>
                                          <p:spTgt spid="8"/>
                                        </p:tgtEl>
                                      </p:cBhvr>
                                      <p:to x="100000" y="100000"/>
                                    </p:animScale>
                                    <p:animScale>
                                      <p:cBhvr>
                                        <p:cTn id="45" dur="26">
                                          <p:stCondLst>
                                            <p:cond delay="1312"/>
                                          </p:stCondLst>
                                        </p:cTn>
                                        <p:tgtEl>
                                          <p:spTgt spid="8"/>
                                        </p:tgtEl>
                                      </p:cBhvr>
                                      <p:to x="100000" y="80000"/>
                                    </p:animScale>
                                    <p:animScale>
                                      <p:cBhvr>
                                        <p:cTn id="46" dur="166" decel="50000">
                                          <p:stCondLst>
                                            <p:cond delay="1338"/>
                                          </p:stCondLst>
                                        </p:cTn>
                                        <p:tgtEl>
                                          <p:spTgt spid="8"/>
                                        </p:tgtEl>
                                      </p:cBhvr>
                                      <p:to x="100000" y="100000"/>
                                    </p:animScale>
                                    <p:animScale>
                                      <p:cBhvr>
                                        <p:cTn id="47" dur="26">
                                          <p:stCondLst>
                                            <p:cond delay="1642"/>
                                          </p:stCondLst>
                                        </p:cTn>
                                        <p:tgtEl>
                                          <p:spTgt spid="8"/>
                                        </p:tgtEl>
                                      </p:cBhvr>
                                      <p:to x="100000" y="90000"/>
                                    </p:animScale>
                                    <p:animScale>
                                      <p:cBhvr>
                                        <p:cTn id="48" dur="166" decel="50000">
                                          <p:stCondLst>
                                            <p:cond delay="1668"/>
                                          </p:stCondLst>
                                        </p:cTn>
                                        <p:tgtEl>
                                          <p:spTgt spid="8"/>
                                        </p:tgtEl>
                                      </p:cBhvr>
                                      <p:to x="100000" y="100000"/>
                                    </p:animScale>
                                    <p:animScale>
                                      <p:cBhvr>
                                        <p:cTn id="49" dur="26">
                                          <p:stCondLst>
                                            <p:cond delay="1808"/>
                                          </p:stCondLst>
                                        </p:cTn>
                                        <p:tgtEl>
                                          <p:spTgt spid="8"/>
                                        </p:tgtEl>
                                      </p:cBhvr>
                                      <p:to x="100000" y="95000"/>
                                    </p:animScale>
                                    <p:animScale>
                                      <p:cBhvr>
                                        <p:cTn id="5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5"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4630399" cy="1053389"/>
          </a:xfrm>
          <a:prstGeom prst="rect">
            <a:avLst/>
          </a:prstGeom>
        </p:spPr>
      </p:pic>
      <p:sp>
        <p:nvSpPr>
          <p:cNvPr id="7" name="Sous-titre 2"/>
          <p:cNvSpPr>
            <a:spLocks noGrp="1"/>
          </p:cNvSpPr>
          <p:nvPr>
            <p:ph type="subTitle" idx="1"/>
          </p:nvPr>
        </p:nvSpPr>
        <p:spPr>
          <a:xfrm>
            <a:off x="716890" y="6098671"/>
            <a:ext cx="9963301" cy="1755647"/>
          </a:xfrm>
        </p:spPr>
        <p:txBody>
          <a:bodyPr>
            <a:normAutofit fontScale="85000" lnSpcReduction="20000"/>
          </a:bodyPr>
          <a:lstStyle/>
          <a:p>
            <a:pPr algn="ctr"/>
            <a:r>
              <a:rPr lang="fr-FR" sz="4320" b="1" dirty="0">
                <a:latin typeface="Times New Roman" panose="02020603050405020304" pitchFamily="18" charset="0"/>
                <a:cs typeface="Times New Roman" panose="02020603050405020304" pitchFamily="18" charset="0"/>
              </a:rPr>
              <a:t>Pour une formation vous payez 10 000F </a:t>
            </a:r>
          </a:p>
          <a:p>
            <a:pPr algn="ctr"/>
            <a:r>
              <a:rPr lang="fr-FR" sz="4320" b="1" dirty="0">
                <a:latin typeface="Times New Roman" panose="02020603050405020304" pitchFamily="18" charset="0"/>
                <a:cs typeface="Times New Roman" panose="02020603050405020304" pitchFamily="18" charset="0"/>
              </a:rPr>
              <a:t>S’il maximise en tant que</a:t>
            </a:r>
          </a:p>
          <a:p>
            <a:pPr algn="ctr"/>
            <a:r>
              <a:rPr lang="fr-FR" sz="4320" b="1" dirty="0">
                <a:ln>
                  <a:solidFill>
                    <a:srgbClr val="FFFF00"/>
                  </a:solidFill>
                </a:ln>
                <a:solidFill>
                  <a:srgbClr val="FF0000"/>
                </a:solidFill>
                <a:latin typeface="Times New Roman" panose="02020603050405020304" pitchFamily="18" charset="0"/>
                <a:cs typeface="Times New Roman" panose="02020603050405020304" pitchFamily="18" charset="0"/>
              </a:rPr>
              <a:t>Super Start</a:t>
            </a:r>
            <a:r>
              <a:rPr lang="fr-FR" sz="4320" b="1" dirty="0">
                <a:latin typeface="Times New Roman" panose="02020603050405020304" pitchFamily="18" charset="0"/>
                <a:cs typeface="Times New Roman" panose="02020603050405020304" pitchFamily="18" charset="0"/>
              </a:rPr>
              <a:t> vous pouvez gagner :    </a:t>
            </a:r>
            <a:endParaRPr lang="fr-FR" sz="7200" b="1" dirty="0">
              <a:latin typeface="Times New Roman" panose="02020603050405020304" pitchFamily="18" charset="0"/>
              <a:cs typeface="Times New Roman" panose="02020603050405020304" pitchFamily="18" charset="0"/>
            </a:endParaRPr>
          </a:p>
        </p:txBody>
      </p:sp>
      <p:sp>
        <p:nvSpPr>
          <p:cNvPr id="8" name="Rectangle 7"/>
          <p:cNvSpPr/>
          <p:nvPr/>
        </p:nvSpPr>
        <p:spPr>
          <a:xfrm>
            <a:off x="9904402" y="6848734"/>
            <a:ext cx="3929344" cy="1107996"/>
          </a:xfrm>
          <a:prstGeom prst="rect">
            <a:avLst/>
          </a:prstGeom>
          <a:noFill/>
        </p:spPr>
        <p:txBody>
          <a:bodyPr wrap="none" lIns="109728" tIns="54864" rIns="109728" bIns="54864">
            <a:spAutoFit/>
          </a:bodyPr>
          <a:lstStyle/>
          <a:p>
            <a:pPr algn="ctr"/>
            <a:r>
              <a:rPr lang="fr-FR" sz="648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9 631 800F</a:t>
            </a:r>
          </a:p>
        </p:txBody>
      </p:sp>
      <p:sp>
        <p:nvSpPr>
          <p:cNvPr id="3" name="Rectangle 2"/>
          <p:cNvSpPr>
            <a:spLocks noChangeArrowheads="1"/>
          </p:cNvSpPr>
          <p:nvPr/>
        </p:nvSpPr>
        <p:spPr bwMode="auto">
          <a:xfrm>
            <a:off x="1609953" y="2752069"/>
            <a:ext cx="221664"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1097280" eaLnBrk="0" fontAlgn="base" hangingPunct="0">
              <a:spcBef>
                <a:spcPct val="0"/>
              </a:spcBef>
              <a:spcAft>
                <a:spcPct val="0"/>
              </a:spcAft>
            </a:pPr>
            <a:endParaRPr lang="fr-FR" altLang="fr-FR" sz="2160" dirty="0">
              <a:latin typeface="Arial" panose="020B0604020202020204" pitchFamily="34" charset="0"/>
            </a:endParaRPr>
          </a:p>
        </p:txBody>
      </p:sp>
      <p:sp>
        <p:nvSpPr>
          <p:cNvPr id="9" name="Accolade ouvrante 8"/>
          <p:cNvSpPr/>
          <p:nvPr/>
        </p:nvSpPr>
        <p:spPr>
          <a:xfrm flipH="1" flipV="1">
            <a:off x="8364320" y="3104734"/>
            <a:ext cx="189738" cy="54863"/>
          </a:xfrm>
          <a:prstGeom prst="leftBrace">
            <a:avLst>
              <a:gd name="adj1" fmla="val 8333"/>
              <a:gd name="adj2" fmla="val 51064"/>
            </a:avLst>
          </a:prstGeom>
          <a:ln w="38100"/>
        </p:spPr>
        <p:style>
          <a:lnRef idx="1">
            <a:schemeClr val="accent1"/>
          </a:lnRef>
          <a:fillRef idx="0">
            <a:schemeClr val="accent1"/>
          </a:fillRef>
          <a:effectRef idx="0">
            <a:schemeClr val="accent1"/>
          </a:effectRef>
          <a:fontRef idx="minor">
            <a:schemeClr val="tx1"/>
          </a:fontRef>
        </p:style>
        <p:txBody>
          <a:bodyPr rot="0" spcFirstLastPara="0" vert="horz" wrap="square" lIns="109728" tIns="54864" rIns="109728" bIns="54864" numCol="1" spcCol="0" rtlCol="0" fromWordArt="0" anchor="ctr" anchorCtr="0" forceAA="0" compatLnSpc="1">
            <a:prstTxWarp prst="textNoShape">
              <a:avLst/>
            </a:prstTxWarp>
            <a:noAutofit/>
          </a:bodyPr>
          <a:lstStyle/>
          <a:p>
            <a:endParaRPr lang="fr-FR" sz="2160"/>
          </a:p>
        </p:txBody>
      </p:sp>
      <p:sp>
        <p:nvSpPr>
          <p:cNvPr id="5" name="Rectangle 3"/>
          <p:cNvSpPr>
            <a:spLocks noChangeArrowheads="1"/>
          </p:cNvSpPr>
          <p:nvPr/>
        </p:nvSpPr>
        <p:spPr bwMode="auto">
          <a:xfrm>
            <a:off x="236121" y="1266725"/>
            <a:ext cx="10070449" cy="454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1097280" eaLnBrk="0" fontAlgn="base" hangingPunct="0">
              <a:spcBef>
                <a:spcPct val="0"/>
              </a:spcBef>
              <a:spcAft>
                <a:spcPct val="0"/>
              </a:spcAft>
            </a:pPr>
            <a:r>
              <a:rPr lang="fr-FR" altLang="fr-FR" sz="2880" b="1" u="sng"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Pour un Super Start de 99 pôles : c’est du 99x3</a:t>
            </a:r>
            <a:endParaRPr lang="fr-FR" altLang="fr-FR" sz="2880" dirty="0">
              <a:solidFill>
                <a:schemeClr val="bg1"/>
              </a:solidFill>
              <a:latin typeface="Times New Roman" panose="02020603050405020304" pitchFamily="18" charset="0"/>
              <a:cs typeface="Times New Roman" panose="02020603050405020304" pitchFamily="18" charset="0"/>
            </a:endParaRPr>
          </a:p>
          <a:p>
            <a:pPr defTabSz="1097280" eaLnBrk="0" fontAlgn="base" hangingPunct="0">
              <a:spcBef>
                <a:spcPct val="0"/>
              </a:spcBef>
              <a:spcAft>
                <a:spcPct val="0"/>
              </a:spcAft>
            </a:pPr>
            <a:endPar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defTabSz="1097280" eaLnBrk="0" fontAlgn="base" hangingPunct="0">
              <a:spcBef>
                <a:spcPct val="0"/>
              </a:spcBef>
              <a:spcAft>
                <a:spcPct val="0"/>
              </a:spcAft>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L1 (il a 99 pôles) =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60%x2000)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x3=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1 200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x297= 356 400 f</a:t>
            </a:r>
          </a:p>
          <a:p>
            <a:pPr defTabSz="1097280" eaLnBrk="0" fontAlgn="base" hangingPunct="0">
              <a:spcBef>
                <a:spcPct val="0"/>
              </a:spcBef>
              <a:spcAft>
                <a:spcPct val="0"/>
              </a:spcAft>
            </a:pPr>
            <a:endParaRPr lang="fr-FR" altLang="fr-FR" sz="2880" dirty="0">
              <a:solidFill>
                <a:schemeClr val="bg1"/>
              </a:solidFill>
              <a:latin typeface="Times New Roman" panose="02020603050405020304" pitchFamily="18" charset="0"/>
              <a:cs typeface="Times New Roman" panose="02020603050405020304" pitchFamily="18" charset="0"/>
            </a:endParaRPr>
          </a:p>
          <a:p>
            <a:pPr defTabSz="1097280" eaLnBrk="0" fontAlgn="base" hangingPunct="0">
              <a:spcBef>
                <a:spcPct val="0"/>
              </a:spcBef>
              <a:spcAft>
                <a:spcPct val="0"/>
              </a:spcAft>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L2 (il a 297 pôles) =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20%x2 000)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x3=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500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x891 = 445 500f       </a:t>
            </a:r>
          </a:p>
          <a:p>
            <a:pPr defTabSz="1097280" eaLnBrk="0" fontAlgn="base" hangingPunct="0">
              <a:spcBef>
                <a:spcPct val="0"/>
              </a:spcBef>
              <a:spcAft>
                <a:spcPct val="0"/>
              </a:spcAft>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880" dirty="0">
              <a:solidFill>
                <a:schemeClr val="bg1"/>
              </a:solidFill>
              <a:latin typeface="Times New Roman" panose="02020603050405020304" pitchFamily="18" charset="0"/>
              <a:cs typeface="Times New Roman" panose="02020603050405020304" pitchFamily="18" charset="0"/>
            </a:endParaRPr>
          </a:p>
          <a:p>
            <a:pPr defTabSz="1097280" eaLnBrk="0" fontAlgn="base" hangingPunct="0">
              <a:spcBef>
                <a:spcPct val="0"/>
              </a:spcBef>
              <a:spcAft>
                <a:spcPct val="0"/>
              </a:spcAft>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L3 (il a 891 pôles) =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15%x2 000)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x3=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300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x2 673 = 801 900f</a:t>
            </a:r>
          </a:p>
          <a:p>
            <a:pPr defTabSz="1097280" eaLnBrk="0" fontAlgn="base" hangingPunct="0">
              <a:spcBef>
                <a:spcPct val="0"/>
              </a:spcBef>
              <a:spcAft>
                <a:spcPct val="0"/>
              </a:spcAft>
            </a:pPr>
            <a:endParaRPr lang="fr-FR" altLang="fr-FR" sz="2880" dirty="0">
              <a:solidFill>
                <a:schemeClr val="bg1"/>
              </a:solidFill>
              <a:latin typeface="Times New Roman" panose="02020603050405020304" pitchFamily="18" charset="0"/>
              <a:cs typeface="Times New Roman" panose="02020603050405020304" pitchFamily="18" charset="0"/>
            </a:endParaRPr>
          </a:p>
          <a:p>
            <a:pPr defTabSz="1097280" eaLnBrk="0" fontAlgn="base" hangingPunct="0">
              <a:spcBef>
                <a:spcPct val="0"/>
              </a:spcBef>
              <a:spcAft>
                <a:spcPct val="0"/>
              </a:spcAft>
            </a:pP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L4 (il a 2 673 pôles) =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50%x2 000)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x3= </a:t>
            </a:r>
            <a:r>
              <a:rPr lang="fr-FR" altLang="fr-FR" sz="288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1000</a:t>
            </a:r>
            <a:r>
              <a:rPr lang="fr-FR" altLang="fr-FR" sz="288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x8 019 = 8 019 000f</a:t>
            </a:r>
            <a:endParaRPr lang="fr-FR" altLang="fr-FR" sz="2880" dirty="0">
              <a:solidFill>
                <a:schemeClr val="bg1"/>
              </a:solidFill>
              <a:latin typeface="Times New Roman" panose="02020603050405020304" pitchFamily="18" charset="0"/>
              <a:cs typeface="Times New Roman" panose="02020603050405020304" pitchFamily="18" charset="0"/>
            </a:endParaRPr>
          </a:p>
          <a:p>
            <a:pPr defTabSz="1097280" eaLnBrk="0" fontAlgn="base" hangingPunct="0">
              <a:spcBef>
                <a:spcPct val="0"/>
              </a:spcBef>
              <a:spcAft>
                <a:spcPct val="0"/>
              </a:spcAft>
            </a:pPr>
            <a:endParaRPr lang="fr-FR" altLang="fr-FR" sz="288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48717" y="6279187"/>
            <a:ext cx="2896819" cy="1440394"/>
          </a:xfrm>
          <a:prstGeom prst="rect">
            <a:avLst/>
          </a:prstGeom>
          <a:noFill/>
        </p:spPr>
        <p:txBody>
          <a:bodyPr wrap="square" lIns="109728" tIns="54864" rIns="109728" bIns="54864">
            <a:spAutoFit/>
          </a:bodyPr>
          <a:lstStyle/>
          <a:p>
            <a:pPr algn="ctr"/>
            <a:r>
              <a:rPr lang="fr-FR" sz="864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Mais</a:t>
            </a:r>
          </a:p>
        </p:txBody>
      </p:sp>
      <p:pic>
        <p:nvPicPr>
          <p:cNvPr id="2" name="Image 1">
            <a:extLst>
              <a:ext uri="{FF2B5EF4-FFF2-40B4-BE49-F238E27FC236}">
                <a16:creationId xmlns:a16="http://schemas.microsoft.com/office/drawing/2014/main" id="{723CB7FE-49F6-B605-D546-708F6EAB2887}"/>
              </a:ext>
            </a:extLst>
          </p:cNvPr>
          <p:cNvPicPr>
            <a:picLocks noChangeAspect="1"/>
          </p:cNvPicPr>
          <p:nvPr/>
        </p:nvPicPr>
        <p:blipFill rotWithShape="1">
          <a:blip r:embed="rId3">
            <a:extLst>
              <a:ext uri="{28A0092B-C50C-407E-A947-70E740481C1C}">
                <a14:useLocalDpi xmlns:a14="http://schemas.microsoft.com/office/drawing/2010/main" val="0"/>
              </a:ext>
            </a:extLst>
          </a:blip>
          <a:srcRect l="35067" r="36453"/>
          <a:stretch/>
        </p:blipFill>
        <p:spPr>
          <a:xfrm>
            <a:off x="10453817" y="1016840"/>
            <a:ext cx="4166698" cy="4892531"/>
          </a:xfrm>
          <a:prstGeom prst="rect">
            <a:avLst/>
          </a:prstGeom>
        </p:spPr>
      </p:pic>
      <p:pic>
        <p:nvPicPr>
          <p:cNvPr id="4" name="Image 3">
            <a:extLst>
              <a:ext uri="{FF2B5EF4-FFF2-40B4-BE49-F238E27FC236}">
                <a16:creationId xmlns:a16="http://schemas.microsoft.com/office/drawing/2014/main" id="{7414C766-0B6E-A4A4-CE8A-69177CAD73DE}"/>
              </a:ext>
            </a:extLst>
          </p:cNvPr>
          <p:cNvPicPr>
            <a:picLocks noChangeAspect="1"/>
          </p:cNvPicPr>
          <p:nvPr/>
        </p:nvPicPr>
        <p:blipFill>
          <a:blip r:embed="rId4"/>
          <a:stretch>
            <a:fillRect/>
          </a:stretch>
        </p:blipFill>
        <p:spPr>
          <a:xfrm>
            <a:off x="15669" y="-7928"/>
            <a:ext cx="966573" cy="966573"/>
          </a:xfrm>
          <a:prstGeom prst="rect">
            <a:avLst/>
          </a:prstGeom>
        </p:spPr>
      </p:pic>
    </p:spTree>
    <p:extLst>
      <p:ext uri="{BB962C8B-B14F-4D97-AF65-F5344CB8AC3E}">
        <p14:creationId xmlns:p14="http://schemas.microsoft.com/office/powerpoint/2010/main" val="15132013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5"/>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10"/>
                                        </p:tgtEl>
                                      </p:cBhvr>
                                      <p:by x="150000" y="150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grpId="0" nodeType="clickEffect">
                                  <p:stCondLst>
                                    <p:cond delay="0"/>
                                  </p:stCondLst>
                                  <p:childTnLst>
                                    <p:animEffect transition="out" filter="fade">
                                      <p:cBhvr>
                                        <p:cTn id="19" dur="500" tmFilter="0, 0; .2, .5; .8, .5; 1, 0"/>
                                        <p:tgtEl>
                                          <p:spTgt spid="7">
                                            <p:txEl>
                                              <p:pRg st="0" end="0"/>
                                            </p:txEl>
                                          </p:spTgt>
                                        </p:tgtEl>
                                      </p:cBhvr>
                                    </p:animEffect>
                                    <p:animScale>
                                      <p:cBhvr>
                                        <p:cTn id="20" dur="250" autoRev="1" fill="hold"/>
                                        <p:tgtEl>
                                          <p:spTgt spid="7">
                                            <p:txEl>
                                              <p:pRg st="0" end="0"/>
                                            </p:txEl>
                                          </p:spTgt>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7">
                                            <p:txEl>
                                              <p:pRg st="1" end="1"/>
                                            </p:txEl>
                                          </p:spTgt>
                                        </p:tgtEl>
                                      </p:cBhvr>
                                    </p:animEffect>
                                    <p:animScale>
                                      <p:cBhvr>
                                        <p:cTn id="25" dur="250" autoRev="1" fill="hold"/>
                                        <p:tgtEl>
                                          <p:spTgt spid="7">
                                            <p:txEl>
                                              <p:pRg st="1" end="1"/>
                                            </p:txEl>
                                          </p:spTgt>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7">
                                            <p:txEl>
                                              <p:pRg st="2" end="2"/>
                                            </p:txEl>
                                          </p:spTgt>
                                        </p:tgtEl>
                                      </p:cBhvr>
                                    </p:animEffect>
                                    <p:animScale>
                                      <p:cBhvr>
                                        <p:cTn id="30" dur="250" autoRev="1" fill="hold"/>
                                        <p:tgtEl>
                                          <p:spTgt spid="7">
                                            <p:txEl>
                                              <p:pRg st="2" end="2"/>
                                            </p:txEl>
                                          </p:spTgt>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80">
                                          <p:stCondLst>
                                            <p:cond delay="0"/>
                                          </p:stCondLst>
                                        </p:cTn>
                                        <p:tgtEl>
                                          <p:spTgt spid="8"/>
                                        </p:tgtEl>
                                      </p:cBhvr>
                                    </p:animEffect>
                                    <p:anim calcmode="lin" valueType="num">
                                      <p:cBhvr>
                                        <p:cTn id="3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1" dur="26">
                                          <p:stCondLst>
                                            <p:cond delay="650"/>
                                          </p:stCondLst>
                                        </p:cTn>
                                        <p:tgtEl>
                                          <p:spTgt spid="8"/>
                                        </p:tgtEl>
                                      </p:cBhvr>
                                      <p:to x="100000" y="60000"/>
                                    </p:animScale>
                                    <p:animScale>
                                      <p:cBhvr>
                                        <p:cTn id="42" dur="166" decel="50000">
                                          <p:stCondLst>
                                            <p:cond delay="676"/>
                                          </p:stCondLst>
                                        </p:cTn>
                                        <p:tgtEl>
                                          <p:spTgt spid="8"/>
                                        </p:tgtEl>
                                      </p:cBhvr>
                                      <p:to x="100000" y="100000"/>
                                    </p:animScale>
                                    <p:animScale>
                                      <p:cBhvr>
                                        <p:cTn id="43" dur="26">
                                          <p:stCondLst>
                                            <p:cond delay="1312"/>
                                          </p:stCondLst>
                                        </p:cTn>
                                        <p:tgtEl>
                                          <p:spTgt spid="8"/>
                                        </p:tgtEl>
                                      </p:cBhvr>
                                      <p:to x="100000" y="80000"/>
                                    </p:animScale>
                                    <p:animScale>
                                      <p:cBhvr>
                                        <p:cTn id="44" dur="166" decel="50000">
                                          <p:stCondLst>
                                            <p:cond delay="1338"/>
                                          </p:stCondLst>
                                        </p:cTn>
                                        <p:tgtEl>
                                          <p:spTgt spid="8"/>
                                        </p:tgtEl>
                                      </p:cBhvr>
                                      <p:to x="100000" y="100000"/>
                                    </p:animScale>
                                    <p:animScale>
                                      <p:cBhvr>
                                        <p:cTn id="45" dur="26">
                                          <p:stCondLst>
                                            <p:cond delay="1642"/>
                                          </p:stCondLst>
                                        </p:cTn>
                                        <p:tgtEl>
                                          <p:spTgt spid="8"/>
                                        </p:tgtEl>
                                      </p:cBhvr>
                                      <p:to x="100000" y="90000"/>
                                    </p:animScale>
                                    <p:animScale>
                                      <p:cBhvr>
                                        <p:cTn id="46" dur="166" decel="50000">
                                          <p:stCondLst>
                                            <p:cond delay="1668"/>
                                          </p:stCondLst>
                                        </p:cTn>
                                        <p:tgtEl>
                                          <p:spTgt spid="8"/>
                                        </p:tgtEl>
                                      </p:cBhvr>
                                      <p:to x="100000" y="100000"/>
                                    </p:animScale>
                                    <p:animScale>
                                      <p:cBhvr>
                                        <p:cTn id="47" dur="26">
                                          <p:stCondLst>
                                            <p:cond delay="1808"/>
                                          </p:stCondLst>
                                        </p:cTn>
                                        <p:tgtEl>
                                          <p:spTgt spid="8"/>
                                        </p:tgtEl>
                                      </p:cBhvr>
                                      <p:to x="100000" y="95000"/>
                                    </p:animScale>
                                    <p:animScale>
                                      <p:cBhvr>
                                        <p:cTn id="4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5"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072F2993-2762-2125-A8F8-06D04F8832DB}"/>
              </a:ext>
            </a:extLst>
          </p:cNvPr>
          <p:cNvSpPr txBox="1"/>
          <p:nvPr/>
        </p:nvSpPr>
        <p:spPr>
          <a:xfrm>
            <a:off x="28347" y="696929"/>
            <a:ext cx="14264963" cy="904863"/>
          </a:xfrm>
          <a:prstGeom prst="rect">
            <a:avLst/>
          </a:prstGeom>
          <a:noFill/>
        </p:spPr>
        <p:txBody>
          <a:bodyPr wrap="square" rtlCol="0">
            <a:spAutoFit/>
          </a:bodyPr>
          <a:lstStyle/>
          <a:p>
            <a:r>
              <a:rPr lang="fr-FR" sz="5280" b="1" dirty="0">
                <a:ln w="22225">
                  <a:solidFill>
                    <a:schemeClr val="bg1"/>
                  </a:solidFill>
                  <a:prstDash val="solid"/>
                </a:ln>
                <a:solidFill>
                  <a:schemeClr val="bg1"/>
                </a:solidFill>
              </a:rPr>
              <a:t>FOND DE ROULEMENT &amp; LES # KITS D’ACTIVATION</a:t>
            </a:r>
          </a:p>
        </p:txBody>
      </p:sp>
      <p:sp>
        <p:nvSpPr>
          <p:cNvPr id="2" name="ZoneTexte 1">
            <a:extLst>
              <a:ext uri="{FF2B5EF4-FFF2-40B4-BE49-F238E27FC236}">
                <a16:creationId xmlns:a16="http://schemas.microsoft.com/office/drawing/2014/main" id="{72971658-9960-E4EC-9C52-A4BF27B46444}"/>
              </a:ext>
            </a:extLst>
          </p:cNvPr>
          <p:cNvSpPr txBox="1"/>
          <p:nvPr/>
        </p:nvSpPr>
        <p:spPr>
          <a:xfrm>
            <a:off x="3775587" y="2313891"/>
            <a:ext cx="10517724" cy="1015663"/>
          </a:xfrm>
          <a:prstGeom prst="rect">
            <a:avLst/>
          </a:prstGeom>
          <a:noFill/>
        </p:spPr>
        <p:txBody>
          <a:bodyPr wrap="square" rtlCol="0">
            <a:spAutoFit/>
          </a:bodyPr>
          <a:lstStyle/>
          <a:p>
            <a:pPr algn="ctr"/>
            <a:r>
              <a:rPr lang="fr-FR" sz="2000" dirty="0">
                <a:ln w="0">
                  <a:solidFill>
                    <a:schemeClr val="tx1"/>
                  </a:solidFill>
                </a:ln>
                <a:effectLst>
                  <a:outerShdw blurRad="38100" dist="19050" dir="2700000" algn="tl" rotWithShape="0">
                    <a:schemeClr val="dk1">
                      <a:alpha val="40000"/>
                    </a:schemeClr>
                  </a:outerShdw>
                </a:effectLst>
              </a:rPr>
              <a:t>Réaliser un projet qui vous tien à cœur et TETProgram vous rembourse un pourcentage compris entre 15 à 50% en fonction de votre Pack d’activation. Pour bénéficier de ce fond il faudra prouver que le pourcentage dont vous avez droit équivaut à l’argent générer par le projet TETProgram</a:t>
            </a:r>
          </a:p>
        </p:txBody>
      </p:sp>
      <p:pic>
        <p:nvPicPr>
          <p:cNvPr id="19" name="Image 18">
            <a:extLst>
              <a:ext uri="{FF2B5EF4-FFF2-40B4-BE49-F238E27FC236}">
                <a16:creationId xmlns:a16="http://schemas.microsoft.com/office/drawing/2014/main" id="{7F551BED-0529-A103-791B-1E694BE47FC8}"/>
              </a:ext>
            </a:extLst>
          </p:cNvPr>
          <p:cNvPicPr>
            <a:picLocks noChangeAspect="1"/>
          </p:cNvPicPr>
          <p:nvPr/>
        </p:nvPicPr>
        <p:blipFill>
          <a:blip r:embed="rId2"/>
          <a:stretch>
            <a:fillRect/>
          </a:stretch>
        </p:blipFill>
        <p:spPr>
          <a:xfrm>
            <a:off x="13635480" y="21385"/>
            <a:ext cx="966573" cy="966573"/>
          </a:xfrm>
          <a:prstGeom prst="rect">
            <a:avLst/>
          </a:prstGeom>
        </p:spPr>
      </p:pic>
      <p:pic>
        <p:nvPicPr>
          <p:cNvPr id="8" name="Image 7">
            <a:extLst>
              <a:ext uri="{FF2B5EF4-FFF2-40B4-BE49-F238E27FC236}">
                <a16:creationId xmlns:a16="http://schemas.microsoft.com/office/drawing/2014/main" id="{71DB6688-55BB-0EC4-D470-5C5E558D751C}"/>
              </a:ext>
            </a:extLst>
          </p:cNvPr>
          <p:cNvPicPr>
            <a:picLocks noChangeAspect="1"/>
          </p:cNvPicPr>
          <p:nvPr/>
        </p:nvPicPr>
        <p:blipFill>
          <a:blip r:embed="rId3"/>
          <a:stretch>
            <a:fillRect/>
          </a:stretch>
        </p:blipFill>
        <p:spPr>
          <a:xfrm>
            <a:off x="-74891" y="3259995"/>
            <a:ext cx="4419600" cy="5124450"/>
          </a:xfrm>
          <a:prstGeom prst="rect">
            <a:avLst/>
          </a:prstGeom>
        </p:spPr>
      </p:pic>
      <p:graphicFrame>
        <p:nvGraphicFramePr>
          <p:cNvPr id="10" name="Tableau 9">
            <a:extLst>
              <a:ext uri="{FF2B5EF4-FFF2-40B4-BE49-F238E27FC236}">
                <a16:creationId xmlns:a16="http://schemas.microsoft.com/office/drawing/2014/main" id="{F004AFF7-0F59-BDD7-80E7-62D2ED20EAFF}"/>
              </a:ext>
            </a:extLst>
          </p:cNvPr>
          <p:cNvGraphicFramePr>
            <a:graphicFrameLocks noGrp="1"/>
          </p:cNvGraphicFramePr>
          <p:nvPr/>
        </p:nvGraphicFramePr>
        <p:xfrm>
          <a:off x="4896464" y="3586912"/>
          <a:ext cx="7374194" cy="4206240"/>
        </p:xfrm>
        <a:graphic>
          <a:graphicData uri="http://schemas.openxmlformats.org/drawingml/2006/table">
            <a:tbl>
              <a:tblPr firstRow="1" bandRow="1">
                <a:tableStyleId>{5C22544A-7EE6-4342-B048-85BDC9FD1C3A}</a:tableStyleId>
              </a:tblPr>
              <a:tblGrid>
                <a:gridCol w="3687097">
                  <a:extLst>
                    <a:ext uri="{9D8B030D-6E8A-4147-A177-3AD203B41FA5}">
                      <a16:colId xmlns:a16="http://schemas.microsoft.com/office/drawing/2014/main" val="1147263741"/>
                    </a:ext>
                  </a:extLst>
                </a:gridCol>
                <a:gridCol w="3687097">
                  <a:extLst>
                    <a:ext uri="{9D8B030D-6E8A-4147-A177-3AD203B41FA5}">
                      <a16:colId xmlns:a16="http://schemas.microsoft.com/office/drawing/2014/main" val="1020963351"/>
                    </a:ext>
                  </a:extLst>
                </a:gridCol>
              </a:tblGrid>
              <a:tr h="370840">
                <a:tc>
                  <a:txBody>
                    <a:bodyPr/>
                    <a:lstStyle/>
                    <a:p>
                      <a:pPr algn="ctr"/>
                      <a:r>
                        <a:rPr lang="fr-FR" dirty="0"/>
                        <a:t>PACK D’ACTIVATION</a:t>
                      </a:r>
                      <a:endParaRPr lang="fr-BF" dirty="0"/>
                    </a:p>
                  </a:txBody>
                  <a:tcPr>
                    <a:cell3D prstMaterial="dkEdge">
                      <a:bevel prst="artDeco"/>
                      <a:lightRig rig="flood" dir="t"/>
                    </a:cell3D>
                  </a:tcPr>
                </a:tc>
                <a:tc>
                  <a:txBody>
                    <a:bodyPr/>
                    <a:lstStyle/>
                    <a:p>
                      <a:pPr algn="ctr"/>
                      <a:r>
                        <a:rPr lang="fr-FR" dirty="0"/>
                        <a:t>POURCENTAGE DE FOND DE ROULEMENT</a:t>
                      </a:r>
                      <a:endParaRPr lang="fr-BF" dirty="0"/>
                    </a:p>
                  </a:txBody>
                  <a:tcPr>
                    <a:cell3D prstMaterial="dkEdge">
                      <a:bevel prst="artDeco"/>
                      <a:lightRig rig="flood" dir="t"/>
                    </a:cell3D>
                  </a:tcPr>
                </a:tc>
                <a:extLst>
                  <a:ext uri="{0D108BD9-81ED-4DB2-BD59-A6C34878D82A}">
                    <a16:rowId xmlns:a16="http://schemas.microsoft.com/office/drawing/2014/main" val="436489080"/>
                  </a:ext>
                </a:extLst>
              </a:tr>
              <a:tr h="370840">
                <a:tc>
                  <a:txBody>
                    <a:bodyPr/>
                    <a:lstStyle/>
                    <a:p>
                      <a:r>
                        <a:rPr lang="fr-FR" b="1" dirty="0">
                          <a:solidFill>
                            <a:schemeClr val="tx1"/>
                          </a:solidFill>
                        </a:rPr>
                        <a:t>KIT DE DEMARRAGE-$22"</a:t>
                      </a:r>
                      <a:endParaRPr lang="fr-BF" b="1" dirty="0">
                        <a:solidFill>
                          <a:schemeClr val="tx1"/>
                        </a:solidFill>
                      </a:endParaRPr>
                    </a:p>
                  </a:txBody>
                  <a:tcPr>
                    <a:cell3D prstMaterial="dkEdge">
                      <a:bevel prst="artDeco"/>
                      <a:lightRig rig="flood" dir="t"/>
                    </a:cell3D>
                  </a:tcPr>
                </a:tc>
                <a:tc>
                  <a:txBody>
                    <a:bodyPr/>
                    <a:lstStyle/>
                    <a:p>
                      <a:pPr algn="ctr"/>
                      <a:r>
                        <a:rPr lang="fr-FR" sz="2000" b="1" dirty="0">
                          <a:solidFill>
                            <a:schemeClr val="tx1"/>
                          </a:solidFill>
                        </a:rPr>
                        <a:t>15%</a:t>
                      </a:r>
                      <a:endParaRPr lang="fr-BF" sz="2000" b="1" dirty="0">
                        <a:solidFill>
                          <a:schemeClr val="tx1"/>
                        </a:solidFill>
                      </a:endParaRPr>
                    </a:p>
                  </a:txBody>
                  <a:tcPr>
                    <a:cell3D prstMaterial="dkEdge">
                      <a:bevel prst="artDeco"/>
                      <a:lightRig rig="flood" dir="t"/>
                    </a:cell3D>
                  </a:tcPr>
                </a:tc>
                <a:extLst>
                  <a:ext uri="{0D108BD9-81ED-4DB2-BD59-A6C34878D82A}">
                    <a16:rowId xmlns:a16="http://schemas.microsoft.com/office/drawing/2014/main" val="2415813765"/>
                  </a:ext>
                </a:extLst>
              </a:tr>
              <a:tr h="370840">
                <a:tc>
                  <a:txBody>
                    <a:bodyPr/>
                    <a:lstStyle/>
                    <a:p>
                      <a:r>
                        <a:rPr lang="fr-FR" b="1" dirty="0">
                          <a:solidFill>
                            <a:schemeClr val="tx1"/>
                          </a:solidFill>
                        </a:rPr>
                        <a:t>"KIT DU SATART-UP-$55"</a:t>
                      </a:r>
                      <a:endParaRPr lang="fr-BF" b="1" dirty="0">
                        <a:solidFill>
                          <a:schemeClr val="tx1"/>
                        </a:solidFill>
                      </a:endParaRPr>
                    </a:p>
                  </a:txBody>
                  <a:tcPr>
                    <a:cell3D prstMaterial="dkEdge">
                      <a:bevel prst="artDeco"/>
                      <a:lightRig rig="flood" dir="t"/>
                    </a:cell3D>
                  </a:tcPr>
                </a:tc>
                <a:tc>
                  <a:txBody>
                    <a:bodyPr/>
                    <a:lstStyle/>
                    <a:p>
                      <a:pPr algn="ctr"/>
                      <a:r>
                        <a:rPr lang="fr-FR" sz="2000" b="1" dirty="0">
                          <a:solidFill>
                            <a:schemeClr val="tx1"/>
                          </a:solidFill>
                        </a:rPr>
                        <a:t>20%</a:t>
                      </a:r>
                      <a:endParaRPr lang="fr-BF" sz="2000" b="1" dirty="0">
                        <a:solidFill>
                          <a:schemeClr val="tx1"/>
                        </a:solidFill>
                      </a:endParaRPr>
                    </a:p>
                  </a:txBody>
                  <a:tcPr>
                    <a:cell3D prstMaterial="dkEdge">
                      <a:bevel prst="artDeco"/>
                      <a:lightRig rig="flood" dir="t"/>
                    </a:cell3D>
                  </a:tcPr>
                </a:tc>
                <a:extLst>
                  <a:ext uri="{0D108BD9-81ED-4DB2-BD59-A6C34878D82A}">
                    <a16:rowId xmlns:a16="http://schemas.microsoft.com/office/drawing/2014/main" val="1843356146"/>
                  </a:ext>
                </a:extLst>
              </a:tr>
              <a:tr h="370840">
                <a:tc>
                  <a:txBody>
                    <a:bodyPr/>
                    <a:lstStyle/>
                    <a:p>
                      <a:r>
                        <a:rPr lang="fr-FR" b="1" dirty="0">
                          <a:solidFill>
                            <a:schemeClr val="tx1"/>
                          </a:solidFill>
                        </a:rPr>
                        <a:t>"KIT DU BUSINESS-$195"</a:t>
                      </a:r>
                      <a:endParaRPr lang="fr-BF" b="1" dirty="0">
                        <a:solidFill>
                          <a:schemeClr val="tx1"/>
                        </a:solidFill>
                      </a:endParaRPr>
                    </a:p>
                  </a:txBody>
                  <a:tcPr>
                    <a:cell3D prstMaterial="dkEdge">
                      <a:bevel prst="artDeco"/>
                      <a:lightRig rig="flood" dir="t"/>
                    </a:cell3D>
                  </a:tcPr>
                </a:tc>
                <a:tc>
                  <a:txBody>
                    <a:bodyPr/>
                    <a:lstStyle/>
                    <a:p>
                      <a:pPr algn="ctr"/>
                      <a:r>
                        <a:rPr lang="fr-FR" sz="2000" b="1" dirty="0">
                          <a:solidFill>
                            <a:schemeClr val="tx1"/>
                          </a:solidFill>
                        </a:rPr>
                        <a:t>25%</a:t>
                      </a:r>
                      <a:endParaRPr lang="fr-BF" sz="2000" b="1" dirty="0">
                        <a:solidFill>
                          <a:schemeClr val="tx1"/>
                        </a:solidFill>
                      </a:endParaRPr>
                    </a:p>
                  </a:txBody>
                  <a:tcPr>
                    <a:cell3D prstMaterial="dkEdge">
                      <a:bevel prst="artDeco"/>
                      <a:lightRig rig="flood" dir="t"/>
                    </a:cell3D>
                  </a:tcPr>
                </a:tc>
                <a:extLst>
                  <a:ext uri="{0D108BD9-81ED-4DB2-BD59-A6C34878D82A}">
                    <a16:rowId xmlns:a16="http://schemas.microsoft.com/office/drawing/2014/main" val="1245800291"/>
                  </a:ext>
                </a:extLst>
              </a:tr>
              <a:tr h="370840">
                <a:tc>
                  <a:txBody>
                    <a:bodyPr/>
                    <a:lstStyle/>
                    <a:p>
                      <a:r>
                        <a:rPr lang="fr-FR" b="1" dirty="0">
                          <a:solidFill>
                            <a:schemeClr val="tx1"/>
                          </a:solidFill>
                        </a:rPr>
                        <a:t>"KIT DE L\'ELITE-$670"</a:t>
                      </a:r>
                      <a:endParaRPr lang="fr-BF" b="1" dirty="0">
                        <a:solidFill>
                          <a:schemeClr val="tx1"/>
                        </a:solidFill>
                      </a:endParaRPr>
                    </a:p>
                  </a:txBody>
                  <a:tcPr>
                    <a:cell3D prstMaterial="dkEdge">
                      <a:bevel prst="artDeco"/>
                      <a:lightRig rig="flood" dir="t"/>
                    </a:cell3D>
                  </a:tcPr>
                </a:tc>
                <a:tc>
                  <a:txBody>
                    <a:bodyPr/>
                    <a:lstStyle/>
                    <a:p>
                      <a:pPr algn="ctr"/>
                      <a:r>
                        <a:rPr lang="fr-FR" sz="2000" b="1" dirty="0">
                          <a:solidFill>
                            <a:schemeClr val="tx1"/>
                          </a:solidFill>
                        </a:rPr>
                        <a:t>27%</a:t>
                      </a:r>
                      <a:endParaRPr lang="fr-BF" sz="2000" b="1" dirty="0">
                        <a:solidFill>
                          <a:schemeClr val="tx1"/>
                        </a:solidFill>
                      </a:endParaRPr>
                    </a:p>
                  </a:txBody>
                  <a:tcPr>
                    <a:cell3D prstMaterial="dkEdge">
                      <a:bevel prst="artDeco"/>
                      <a:lightRig rig="flood" dir="t"/>
                    </a:cell3D>
                  </a:tcPr>
                </a:tc>
                <a:extLst>
                  <a:ext uri="{0D108BD9-81ED-4DB2-BD59-A6C34878D82A}">
                    <a16:rowId xmlns:a16="http://schemas.microsoft.com/office/drawing/2014/main" val="255277744"/>
                  </a:ext>
                </a:extLst>
              </a:tr>
              <a:tr h="370840">
                <a:tc>
                  <a:txBody>
                    <a:bodyPr/>
                    <a:lstStyle/>
                    <a:p>
                      <a:r>
                        <a:rPr lang="fr-FR" b="1" dirty="0">
                          <a:solidFill>
                            <a:schemeClr val="tx1"/>
                          </a:solidFill>
                        </a:rPr>
                        <a:t>"KIT PRINCELY-$955"</a:t>
                      </a:r>
                      <a:endParaRPr lang="fr-BF" b="1" dirty="0">
                        <a:solidFill>
                          <a:schemeClr val="tx1"/>
                        </a:solidFill>
                      </a:endParaRPr>
                    </a:p>
                  </a:txBody>
                  <a:tcPr>
                    <a:cell3D prstMaterial="dkEdge">
                      <a:bevel prst="artDeco"/>
                      <a:lightRig rig="flood" dir="t"/>
                    </a:cell3D>
                  </a:tcPr>
                </a:tc>
                <a:tc>
                  <a:txBody>
                    <a:bodyPr/>
                    <a:lstStyle/>
                    <a:p>
                      <a:pPr algn="ctr"/>
                      <a:r>
                        <a:rPr lang="fr-FR" sz="2000" b="1" dirty="0">
                          <a:solidFill>
                            <a:schemeClr val="tx1"/>
                          </a:solidFill>
                        </a:rPr>
                        <a:t>30%</a:t>
                      </a:r>
                      <a:endParaRPr lang="fr-BF" sz="2000" b="1" dirty="0">
                        <a:solidFill>
                          <a:schemeClr val="tx1"/>
                        </a:solidFill>
                      </a:endParaRPr>
                    </a:p>
                  </a:txBody>
                  <a:tcPr>
                    <a:cell3D prstMaterial="dkEdge">
                      <a:bevel prst="artDeco"/>
                      <a:lightRig rig="flood" dir="t"/>
                    </a:cell3D>
                  </a:tcPr>
                </a:tc>
                <a:extLst>
                  <a:ext uri="{0D108BD9-81ED-4DB2-BD59-A6C34878D82A}">
                    <a16:rowId xmlns:a16="http://schemas.microsoft.com/office/drawing/2014/main" val="1493502790"/>
                  </a:ext>
                </a:extLst>
              </a:tr>
              <a:tr h="370840">
                <a:tc>
                  <a:txBody>
                    <a:bodyPr/>
                    <a:lstStyle/>
                    <a:p>
                      <a:r>
                        <a:rPr lang="fr-FR" b="1" dirty="0">
                          <a:solidFill>
                            <a:schemeClr val="tx1"/>
                          </a:solidFill>
                        </a:rPr>
                        <a:t>"KIT ROYAL-$1905"</a:t>
                      </a:r>
                      <a:endParaRPr lang="fr-BF" b="1" dirty="0">
                        <a:solidFill>
                          <a:schemeClr val="tx1"/>
                        </a:solidFill>
                      </a:endParaRPr>
                    </a:p>
                  </a:txBody>
                  <a:tcPr>
                    <a:cell3D prstMaterial="dkEdge">
                      <a:bevel prst="artDeco"/>
                      <a:lightRig rig="flood" dir="t"/>
                    </a:cell3D>
                  </a:tcPr>
                </a:tc>
                <a:tc>
                  <a:txBody>
                    <a:bodyPr/>
                    <a:lstStyle/>
                    <a:p>
                      <a:pPr algn="ctr"/>
                      <a:r>
                        <a:rPr lang="fr-FR" sz="2000" b="1" dirty="0">
                          <a:solidFill>
                            <a:schemeClr val="tx1"/>
                          </a:solidFill>
                        </a:rPr>
                        <a:t>35%</a:t>
                      </a:r>
                      <a:endParaRPr lang="fr-BF" sz="2000" b="1" dirty="0">
                        <a:solidFill>
                          <a:schemeClr val="tx1"/>
                        </a:solidFill>
                      </a:endParaRPr>
                    </a:p>
                  </a:txBody>
                  <a:tcPr>
                    <a:cell3D prstMaterial="dkEdge">
                      <a:bevel prst="artDeco"/>
                      <a:lightRig rig="flood" dir="t"/>
                    </a:cell3D>
                  </a:tcPr>
                </a:tc>
                <a:extLst>
                  <a:ext uri="{0D108BD9-81ED-4DB2-BD59-A6C34878D82A}">
                    <a16:rowId xmlns:a16="http://schemas.microsoft.com/office/drawing/2014/main" val="2357995227"/>
                  </a:ext>
                </a:extLst>
              </a:tr>
              <a:tr h="370840">
                <a:tc>
                  <a:txBody>
                    <a:bodyPr/>
                    <a:lstStyle/>
                    <a:p>
                      <a:r>
                        <a:rPr lang="fr-FR" b="1" dirty="0">
                          <a:solidFill>
                            <a:schemeClr val="tx1"/>
                          </a:solidFill>
                        </a:rPr>
                        <a:t>"KIT IMPÉRIAL-$4762"</a:t>
                      </a:r>
                      <a:endParaRPr lang="fr-BF" b="1" dirty="0">
                        <a:solidFill>
                          <a:schemeClr val="tx1"/>
                        </a:solidFill>
                      </a:endParaRPr>
                    </a:p>
                  </a:txBody>
                  <a:tcPr>
                    <a:cell3D prstMaterial="dkEdge">
                      <a:bevel prst="artDeco"/>
                      <a:lightRig rig="flood" dir="t"/>
                    </a:cell3D>
                  </a:tcPr>
                </a:tc>
                <a:tc>
                  <a:txBody>
                    <a:bodyPr/>
                    <a:lstStyle/>
                    <a:p>
                      <a:pPr algn="ctr"/>
                      <a:r>
                        <a:rPr lang="fr-FR" sz="2000" b="1" dirty="0">
                          <a:solidFill>
                            <a:schemeClr val="tx1"/>
                          </a:solidFill>
                        </a:rPr>
                        <a:t>40%</a:t>
                      </a:r>
                      <a:endParaRPr lang="fr-BF" sz="2000" b="1" dirty="0">
                        <a:solidFill>
                          <a:schemeClr val="tx1"/>
                        </a:solidFill>
                      </a:endParaRPr>
                    </a:p>
                  </a:txBody>
                  <a:tcPr>
                    <a:cell3D prstMaterial="dkEdge">
                      <a:bevel prst="artDeco"/>
                      <a:lightRig rig="flood" dir="t"/>
                    </a:cell3D>
                  </a:tcPr>
                </a:tc>
                <a:extLst>
                  <a:ext uri="{0D108BD9-81ED-4DB2-BD59-A6C34878D82A}">
                    <a16:rowId xmlns:a16="http://schemas.microsoft.com/office/drawing/2014/main" val="1359865030"/>
                  </a:ext>
                </a:extLst>
              </a:tr>
              <a:tr h="370840">
                <a:tc>
                  <a:txBody>
                    <a:bodyPr/>
                    <a:lstStyle/>
                    <a:p>
                      <a:r>
                        <a:rPr lang="fr-FR" b="1" dirty="0">
                          <a:solidFill>
                            <a:schemeClr val="tx1"/>
                          </a:solidFill>
                        </a:rPr>
                        <a:t>"KIT SEIGNEURIAL-$9525"</a:t>
                      </a:r>
                      <a:endParaRPr lang="fr-BF" b="1" dirty="0">
                        <a:solidFill>
                          <a:schemeClr val="tx1"/>
                        </a:solidFill>
                      </a:endParaRPr>
                    </a:p>
                  </a:txBody>
                  <a:tcPr>
                    <a:cell3D prstMaterial="dkEdge">
                      <a:bevel prst="artDeco"/>
                      <a:lightRig rig="flood" dir="t"/>
                    </a:cell3D>
                  </a:tcPr>
                </a:tc>
                <a:tc>
                  <a:txBody>
                    <a:bodyPr/>
                    <a:lstStyle/>
                    <a:p>
                      <a:pPr algn="ctr"/>
                      <a:r>
                        <a:rPr lang="fr-FR" sz="2000" b="1" dirty="0">
                          <a:solidFill>
                            <a:schemeClr val="tx1"/>
                          </a:solidFill>
                        </a:rPr>
                        <a:t>45%</a:t>
                      </a:r>
                      <a:endParaRPr lang="fr-BF" sz="2000" b="1" dirty="0">
                        <a:solidFill>
                          <a:schemeClr val="tx1"/>
                        </a:solidFill>
                      </a:endParaRPr>
                    </a:p>
                  </a:txBody>
                  <a:tcPr>
                    <a:cell3D prstMaterial="dkEdge">
                      <a:bevel prst="artDeco"/>
                      <a:lightRig rig="flood" dir="t"/>
                    </a:cell3D>
                  </a:tcPr>
                </a:tc>
                <a:extLst>
                  <a:ext uri="{0D108BD9-81ED-4DB2-BD59-A6C34878D82A}">
                    <a16:rowId xmlns:a16="http://schemas.microsoft.com/office/drawing/2014/main" val="76736946"/>
                  </a:ext>
                </a:extLst>
              </a:tr>
              <a:tr h="370840">
                <a:tc>
                  <a:txBody>
                    <a:bodyPr/>
                    <a:lstStyle/>
                    <a:p>
                      <a:r>
                        <a:rPr lang="fr-FR" b="1" dirty="0">
                          <a:solidFill>
                            <a:schemeClr val="tx1"/>
                          </a:solidFill>
                        </a:rPr>
                        <a:t>"KIT MAJESTUEUX-$19050 </a:t>
                      </a:r>
                      <a:endParaRPr lang="fr-BF" b="1" dirty="0">
                        <a:solidFill>
                          <a:schemeClr val="tx1"/>
                        </a:solidFill>
                      </a:endParaRPr>
                    </a:p>
                  </a:txBody>
                  <a:tcPr>
                    <a:cell3D prstMaterial="dkEdge">
                      <a:bevel prst="artDeco"/>
                      <a:lightRig rig="flood" dir="t"/>
                    </a:cell3D>
                  </a:tcPr>
                </a:tc>
                <a:tc>
                  <a:txBody>
                    <a:bodyPr/>
                    <a:lstStyle/>
                    <a:p>
                      <a:pPr algn="ctr"/>
                      <a:r>
                        <a:rPr lang="fr-FR" sz="2000" b="1" dirty="0">
                          <a:solidFill>
                            <a:schemeClr val="tx1"/>
                          </a:solidFill>
                        </a:rPr>
                        <a:t>50%</a:t>
                      </a:r>
                      <a:endParaRPr lang="fr-BF" sz="2000" b="1" dirty="0">
                        <a:solidFill>
                          <a:schemeClr val="tx1"/>
                        </a:solidFill>
                      </a:endParaRPr>
                    </a:p>
                  </a:txBody>
                  <a:tcPr>
                    <a:cell3D prstMaterial="dkEdge">
                      <a:bevel prst="artDeco"/>
                      <a:lightRig rig="flood" dir="t"/>
                    </a:cell3D>
                  </a:tcPr>
                </a:tc>
                <a:extLst>
                  <a:ext uri="{0D108BD9-81ED-4DB2-BD59-A6C34878D82A}">
                    <a16:rowId xmlns:a16="http://schemas.microsoft.com/office/drawing/2014/main" val="1623309971"/>
                  </a:ext>
                </a:extLst>
              </a:tr>
            </a:tbl>
          </a:graphicData>
        </a:graphic>
      </p:graphicFrame>
      <p:pic>
        <p:nvPicPr>
          <p:cNvPr id="16" name="Image 15">
            <a:extLst>
              <a:ext uri="{FF2B5EF4-FFF2-40B4-BE49-F238E27FC236}">
                <a16:creationId xmlns:a16="http://schemas.microsoft.com/office/drawing/2014/main" id="{2D207C71-D0CD-BE17-9396-9CBCBCA185E5}"/>
              </a:ext>
            </a:extLst>
          </p:cNvPr>
          <p:cNvPicPr>
            <a:picLocks noChangeAspect="1"/>
          </p:cNvPicPr>
          <p:nvPr/>
        </p:nvPicPr>
        <p:blipFill>
          <a:blip r:embed="rId4"/>
          <a:stretch>
            <a:fillRect/>
          </a:stretch>
        </p:blipFill>
        <p:spPr>
          <a:xfrm>
            <a:off x="12260284" y="4041653"/>
            <a:ext cx="766178" cy="766178"/>
          </a:xfrm>
          <a:prstGeom prst="rect">
            <a:avLst/>
          </a:prstGeom>
        </p:spPr>
      </p:pic>
      <p:pic>
        <p:nvPicPr>
          <p:cNvPr id="17" name="Image 16">
            <a:extLst>
              <a:ext uri="{FF2B5EF4-FFF2-40B4-BE49-F238E27FC236}">
                <a16:creationId xmlns:a16="http://schemas.microsoft.com/office/drawing/2014/main" id="{FE493AA4-22CE-A4F8-272D-A119F5723951}"/>
              </a:ext>
            </a:extLst>
          </p:cNvPr>
          <p:cNvPicPr>
            <a:picLocks noChangeAspect="1"/>
          </p:cNvPicPr>
          <p:nvPr/>
        </p:nvPicPr>
        <p:blipFill>
          <a:blip r:embed="rId4"/>
          <a:stretch>
            <a:fillRect/>
          </a:stretch>
        </p:blipFill>
        <p:spPr>
          <a:xfrm>
            <a:off x="12276723" y="4487828"/>
            <a:ext cx="766178" cy="766178"/>
          </a:xfrm>
          <a:prstGeom prst="rect">
            <a:avLst/>
          </a:prstGeom>
        </p:spPr>
      </p:pic>
      <p:pic>
        <p:nvPicPr>
          <p:cNvPr id="20" name="Image 19">
            <a:extLst>
              <a:ext uri="{FF2B5EF4-FFF2-40B4-BE49-F238E27FC236}">
                <a16:creationId xmlns:a16="http://schemas.microsoft.com/office/drawing/2014/main" id="{BFFB5B08-4267-1717-D404-5942ADF83C7B}"/>
              </a:ext>
            </a:extLst>
          </p:cNvPr>
          <p:cNvPicPr>
            <a:picLocks noChangeAspect="1"/>
          </p:cNvPicPr>
          <p:nvPr/>
        </p:nvPicPr>
        <p:blipFill>
          <a:blip r:embed="rId4"/>
          <a:stretch>
            <a:fillRect/>
          </a:stretch>
        </p:blipFill>
        <p:spPr>
          <a:xfrm>
            <a:off x="12439324" y="4424742"/>
            <a:ext cx="766178" cy="766178"/>
          </a:xfrm>
          <a:prstGeom prst="rect">
            <a:avLst/>
          </a:prstGeom>
        </p:spPr>
      </p:pic>
      <p:pic>
        <p:nvPicPr>
          <p:cNvPr id="21" name="Image 20">
            <a:extLst>
              <a:ext uri="{FF2B5EF4-FFF2-40B4-BE49-F238E27FC236}">
                <a16:creationId xmlns:a16="http://schemas.microsoft.com/office/drawing/2014/main" id="{A104EBCA-6C3F-D985-A4D4-D9B1B92B7D35}"/>
              </a:ext>
            </a:extLst>
          </p:cNvPr>
          <p:cNvPicPr>
            <a:picLocks noChangeAspect="1"/>
          </p:cNvPicPr>
          <p:nvPr/>
        </p:nvPicPr>
        <p:blipFill>
          <a:blip r:embed="rId4"/>
          <a:stretch>
            <a:fillRect/>
          </a:stretch>
        </p:blipFill>
        <p:spPr>
          <a:xfrm>
            <a:off x="12276723" y="4960231"/>
            <a:ext cx="766178" cy="766178"/>
          </a:xfrm>
          <a:prstGeom prst="rect">
            <a:avLst/>
          </a:prstGeom>
        </p:spPr>
      </p:pic>
      <p:pic>
        <p:nvPicPr>
          <p:cNvPr id="22" name="Image 21">
            <a:extLst>
              <a:ext uri="{FF2B5EF4-FFF2-40B4-BE49-F238E27FC236}">
                <a16:creationId xmlns:a16="http://schemas.microsoft.com/office/drawing/2014/main" id="{4F63D372-7A91-9B4D-EB04-C3D787B8B505}"/>
              </a:ext>
            </a:extLst>
          </p:cNvPr>
          <p:cNvPicPr>
            <a:picLocks noChangeAspect="1"/>
          </p:cNvPicPr>
          <p:nvPr/>
        </p:nvPicPr>
        <p:blipFill>
          <a:blip r:embed="rId4"/>
          <a:stretch>
            <a:fillRect/>
          </a:stretch>
        </p:blipFill>
        <p:spPr>
          <a:xfrm>
            <a:off x="12443329" y="4879483"/>
            <a:ext cx="766178" cy="766178"/>
          </a:xfrm>
          <a:prstGeom prst="rect">
            <a:avLst/>
          </a:prstGeom>
        </p:spPr>
      </p:pic>
      <p:pic>
        <p:nvPicPr>
          <p:cNvPr id="23" name="Image 22">
            <a:extLst>
              <a:ext uri="{FF2B5EF4-FFF2-40B4-BE49-F238E27FC236}">
                <a16:creationId xmlns:a16="http://schemas.microsoft.com/office/drawing/2014/main" id="{E876B327-8C76-BD6A-40B3-46EC4BD9B851}"/>
              </a:ext>
            </a:extLst>
          </p:cNvPr>
          <p:cNvPicPr>
            <a:picLocks noChangeAspect="1"/>
          </p:cNvPicPr>
          <p:nvPr/>
        </p:nvPicPr>
        <p:blipFill>
          <a:blip r:embed="rId4"/>
          <a:stretch>
            <a:fillRect/>
          </a:stretch>
        </p:blipFill>
        <p:spPr>
          <a:xfrm>
            <a:off x="12659812" y="4848205"/>
            <a:ext cx="766178" cy="766178"/>
          </a:xfrm>
          <a:prstGeom prst="rect">
            <a:avLst/>
          </a:prstGeom>
        </p:spPr>
      </p:pic>
      <p:pic>
        <p:nvPicPr>
          <p:cNvPr id="24" name="Image 23">
            <a:extLst>
              <a:ext uri="{FF2B5EF4-FFF2-40B4-BE49-F238E27FC236}">
                <a16:creationId xmlns:a16="http://schemas.microsoft.com/office/drawing/2014/main" id="{DCC905C4-C173-797A-9FF8-9A74BE7E20D7}"/>
              </a:ext>
            </a:extLst>
          </p:cNvPr>
          <p:cNvPicPr>
            <a:picLocks noChangeAspect="1"/>
          </p:cNvPicPr>
          <p:nvPr/>
        </p:nvPicPr>
        <p:blipFill>
          <a:blip r:embed="rId4"/>
          <a:stretch>
            <a:fillRect/>
          </a:stretch>
        </p:blipFill>
        <p:spPr>
          <a:xfrm>
            <a:off x="12226846" y="5294380"/>
            <a:ext cx="766178" cy="766178"/>
          </a:xfrm>
          <a:prstGeom prst="rect">
            <a:avLst/>
          </a:prstGeom>
        </p:spPr>
      </p:pic>
      <p:pic>
        <p:nvPicPr>
          <p:cNvPr id="25" name="Image 24">
            <a:extLst>
              <a:ext uri="{FF2B5EF4-FFF2-40B4-BE49-F238E27FC236}">
                <a16:creationId xmlns:a16="http://schemas.microsoft.com/office/drawing/2014/main" id="{F7C34269-42E0-192C-5FA5-25191DB893A6}"/>
              </a:ext>
            </a:extLst>
          </p:cNvPr>
          <p:cNvPicPr>
            <a:picLocks noChangeAspect="1"/>
          </p:cNvPicPr>
          <p:nvPr/>
        </p:nvPicPr>
        <p:blipFill>
          <a:blip r:embed="rId4"/>
          <a:stretch>
            <a:fillRect/>
          </a:stretch>
        </p:blipFill>
        <p:spPr>
          <a:xfrm>
            <a:off x="12454657" y="5228765"/>
            <a:ext cx="766178" cy="766178"/>
          </a:xfrm>
          <a:prstGeom prst="rect">
            <a:avLst/>
          </a:prstGeom>
        </p:spPr>
      </p:pic>
      <p:pic>
        <p:nvPicPr>
          <p:cNvPr id="26" name="Image 25">
            <a:extLst>
              <a:ext uri="{FF2B5EF4-FFF2-40B4-BE49-F238E27FC236}">
                <a16:creationId xmlns:a16="http://schemas.microsoft.com/office/drawing/2014/main" id="{52268F03-9538-3734-A3DA-B7DD526C176E}"/>
              </a:ext>
            </a:extLst>
          </p:cNvPr>
          <p:cNvPicPr>
            <a:picLocks noChangeAspect="1"/>
          </p:cNvPicPr>
          <p:nvPr/>
        </p:nvPicPr>
        <p:blipFill>
          <a:blip r:embed="rId4"/>
          <a:stretch>
            <a:fillRect/>
          </a:stretch>
        </p:blipFill>
        <p:spPr>
          <a:xfrm>
            <a:off x="12676467" y="5162411"/>
            <a:ext cx="766178" cy="766178"/>
          </a:xfrm>
          <a:prstGeom prst="rect">
            <a:avLst/>
          </a:prstGeom>
        </p:spPr>
      </p:pic>
      <p:pic>
        <p:nvPicPr>
          <p:cNvPr id="27" name="Image 26">
            <a:extLst>
              <a:ext uri="{FF2B5EF4-FFF2-40B4-BE49-F238E27FC236}">
                <a16:creationId xmlns:a16="http://schemas.microsoft.com/office/drawing/2014/main" id="{F6A4E3BD-01A1-9E3C-8A6C-A4D1C29640FC}"/>
              </a:ext>
            </a:extLst>
          </p:cNvPr>
          <p:cNvPicPr>
            <a:picLocks noChangeAspect="1"/>
          </p:cNvPicPr>
          <p:nvPr/>
        </p:nvPicPr>
        <p:blipFill>
          <a:blip r:embed="rId4"/>
          <a:stretch>
            <a:fillRect/>
          </a:stretch>
        </p:blipFill>
        <p:spPr>
          <a:xfrm>
            <a:off x="12909860" y="5061321"/>
            <a:ext cx="766178" cy="766178"/>
          </a:xfrm>
          <a:prstGeom prst="rect">
            <a:avLst/>
          </a:prstGeom>
        </p:spPr>
      </p:pic>
      <p:pic>
        <p:nvPicPr>
          <p:cNvPr id="28" name="Image 27">
            <a:extLst>
              <a:ext uri="{FF2B5EF4-FFF2-40B4-BE49-F238E27FC236}">
                <a16:creationId xmlns:a16="http://schemas.microsoft.com/office/drawing/2014/main" id="{C1B59FDD-79A0-7E40-73E1-5B862C65CE0D}"/>
              </a:ext>
            </a:extLst>
          </p:cNvPr>
          <p:cNvPicPr>
            <a:picLocks noChangeAspect="1"/>
          </p:cNvPicPr>
          <p:nvPr/>
        </p:nvPicPr>
        <p:blipFill>
          <a:blip r:embed="rId4"/>
          <a:stretch>
            <a:fillRect/>
          </a:stretch>
        </p:blipFill>
        <p:spPr>
          <a:xfrm>
            <a:off x="12187431" y="5672938"/>
            <a:ext cx="766178" cy="766178"/>
          </a:xfrm>
          <a:prstGeom prst="rect">
            <a:avLst/>
          </a:prstGeom>
        </p:spPr>
      </p:pic>
      <p:pic>
        <p:nvPicPr>
          <p:cNvPr id="29" name="Image 28">
            <a:extLst>
              <a:ext uri="{FF2B5EF4-FFF2-40B4-BE49-F238E27FC236}">
                <a16:creationId xmlns:a16="http://schemas.microsoft.com/office/drawing/2014/main" id="{337CE4D8-32DF-8E78-A03E-09BBE54FB9E3}"/>
              </a:ext>
            </a:extLst>
          </p:cNvPr>
          <p:cNvPicPr>
            <a:picLocks noChangeAspect="1"/>
          </p:cNvPicPr>
          <p:nvPr/>
        </p:nvPicPr>
        <p:blipFill>
          <a:blip r:embed="rId4"/>
          <a:stretch>
            <a:fillRect/>
          </a:stretch>
        </p:blipFill>
        <p:spPr>
          <a:xfrm>
            <a:off x="12426419" y="5573748"/>
            <a:ext cx="766178" cy="766178"/>
          </a:xfrm>
          <a:prstGeom prst="rect">
            <a:avLst/>
          </a:prstGeom>
        </p:spPr>
      </p:pic>
      <p:pic>
        <p:nvPicPr>
          <p:cNvPr id="30" name="Image 29">
            <a:extLst>
              <a:ext uri="{FF2B5EF4-FFF2-40B4-BE49-F238E27FC236}">
                <a16:creationId xmlns:a16="http://schemas.microsoft.com/office/drawing/2014/main" id="{383E35EB-0F6F-5E81-26DE-24296A42BEAA}"/>
              </a:ext>
            </a:extLst>
          </p:cNvPr>
          <p:cNvPicPr>
            <a:picLocks noChangeAspect="1"/>
          </p:cNvPicPr>
          <p:nvPr/>
        </p:nvPicPr>
        <p:blipFill>
          <a:blip r:embed="rId4"/>
          <a:stretch>
            <a:fillRect/>
          </a:stretch>
        </p:blipFill>
        <p:spPr>
          <a:xfrm>
            <a:off x="12696257" y="5536026"/>
            <a:ext cx="766178" cy="766178"/>
          </a:xfrm>
          <a:prstGeom prst="rect">
            <a:avLst/>
          </a:prstGeom>
        </p:spPr>
      </p:pic>
      <p:pic>
        <p:nvPicPr>
          <p:cNvPr id="31" name="Image 30">
            <a:extLst>
              <a:ext uri="{FF2B5EF4-FFF2-40B4-BE49-F238E27FC236}">
                <a16:creationId xmlns:a16="http://schemas.microsoft.com/office/drawing/2014/main" id="{EB71EC29-8F65-3E71-0926-B15BFDF9B877}"/>
              </a:ext>
            </a:extLst>
          </p:cNvPr>
          <p:cNvPicPr>
            <a:picLocks noChangeAspect="1"/>
          </p:cNvPicPr>
          <p:nvPr/>
        </p:nvPicPr>
        <p:blipFill>
          <a:blip r:embed="rId4"/>
          <a:stretch>
            <a:fillRect/>
          </a:stretch>
        </p:blipFill>
        <p:spPr>
          <a:xfrm>
            <a:off x="12937857" y="5437220"/>
            <a:ext cx="766178" cy="766178"/>
          </a:xfrm>
          <a:prstGeom prst="rect">
            <a:avLst/>
          </a:prstGeom>
        </p:spPr>
      </p:pic>
      <p:pic>
        <p:nvPicPr>
          <p:cNvPr id="32" name="Image 31">
            <a:extLst>
              <a:ext uri="{FF2B5EF4-FFF2-40B4-BE49-F238E27FC236}">
                <a16:creationId xmlns:a16="http://schemas.microsoft.com/office/drawing/2014/main" id="{5DE8DE39-21AA-CCCF-DFCF-8C558C7E0221}"/>
              </a:ext>
            </a:extLst>
          </p:cNvPr>
          <p:cNvPicPr>
            <a:picLocks noChangeAspect="1"/>
          </p:cNvPicPr>
          <p:nvPr/>
        </p:nvPicPr>
        <p:blipFill>
          <a:blip r:embed="rId4"/>
          <a:stretch>
            <a:fillRect/>
          </a:stretch>
        </p:blipFill>
        <p:spPr>
          <a:xfrm>
            <a:off x="13149703" y="5368530"/>
            <a:ext cx="766178" cy="766178"/>
          </a:xfrm>
          <a:prstGeom prst="rect">
            <a:avLst/>
          </a:prstGeom>
        </p:spPr>
      </p:pic>
      <p:pic>
        <p:nvPicPr>
          <p:cNvPr id="33" name="Image 32">
            <a:extLst>
              <a:ext uri="{FF2B5EF4-FFF2-40B4-BE49-F238E27FC236}">
                <a16:creationId xmlns:a16="http://schemas.microsoft.com/office/drawing/2014/main" id="{75C2449A-0020-73DA-F91A-CCEBF1CE3930}"/>
              </a:ext>
            </a:extLst>
          </p:cNvPr>
          <p:cNvPicPr>
            <a:picLocks noChangeAspect="1"/>
          </p:cNvPicPr>
          <p:nvPr/>
        </p:nvPicPr>
        <p:blipFill>
          <a:blip r:embed="rId4"/>
          <a:stretch>
            <a:fillRect/>
          </a:stretch>
        </p:blipFill>
        <p:spPr>
          <a:xfrm>
            <a:off x="13362669" y="5307188"/>
            <a:ext cx="766178" cy="766178"/>
          </a:xfrm>
          <a:prstGeom prst="rect">
            <a:avLst/>
          </a:prstGeom>
        </p:spPr>
      </p:pic>
      <p:pic>
        <p:nvPicPr>
          <p:cNvPr id="34" name="Image 33">
            <a:extLst>
              <a:ext uri="{FF2B5EF4-FFF2-40B4-BE49-F238E27FC236}">
                <a16:creationId xmlns:a16="http://schemas.microsoft.com/office/drawing/2014/main" id="{A1438B76-896E-6551-5599-5C031980C96B}"/>
              </a:ext>
            </a:extLst>
          </p:cNvPr>
          <p:cNvPicPr>
            <a:picLocks noChangeAspect="1"/>
          </p:cNvPicPr>
          <p:nvPr/>
        </p:nvPicPr>
        <p:blipFill>
          <a:blip r:embed="rId4"/>
          <a:stretch>
            <a:fillRect/>
          </a:stretch>
        </p:blipFill>
        <p:spPr>
          <a:xfrm>
            <a:off x="12229154" y="6061056"/>
            <a:ext cx="766178" cy="766178"/>
          </a:xfrm>
          <a:prstGeom prst="rect">
            <a:avLst/>
          </a:prstGeom>
        </p:spPr>
      </p:pic>
      <p:pic>
        <p:nvPicPr>
          <p:cNvPr id="35" name="Image 34">
            <a:extLst>
              <a:ext uri="{FF2B5EF4-FFF2-40B4-BE49-F238E27FC236}">
                <a16:creationId xmlns:a16="http://schemas.microsoft.com/office/drawing/2014/main" id="{8CEF7A59-DF1D-B811-20F5-646FDE35C0E7}"/>
              </a:ext>
            </a:extLst>
          </p:cNvPr>
          <p:cNvPicPr>
            <a:picLocks noChangeAspect="1"/>
          </p:cNvPicPr>
          <p:nvPr/>
        </p:nvPicPr>
        <p:blipFill>
          <a:blip r:embed="rId4"/>
          <a:stretch>
            <a:fillRect/>
          </a:stretch>
        </p:blipFill>
        <p:spPr>
          <a:xfrm>
            <a:off x="12468142" y="5961866"/>
            <a:ext cx="766178" cy="766178"/>
          </a:xfrm>
          <a:prstGeom prst="rect">
            <a:avLst/>
          </a:prstGeom>
        </p:spPr>
      </p:pic>
      <p:pic>
        <p:nvPicPr>
          <p:cNvPr id="36" name="Image 35">
            <a:extLst>
              <a:ext uri="{FF2B5EF4-FFF2-40B4-BE49-F238E27FC236}">
                <a16:creationId xmlns:a16="http://schemas.microsoft.com/office/drawing/2014/main" id="{9326E15B-D3F4-63F1-9A9C-5F20DB8FCA2B}"/>
              </a:ext>
            </a:extLst>
          </p:cNvPr>
          <p:cNvPicPr>
            <a:picLocks noChangeAspect="1"/>
          </p:cNvPicPr>
          <p:nvPr/>
        </p:nvPicPr>
        <p:blipFill>
          <a:blip r:embed="rId4"/>
          <a:stretch>
            <a:fillRect/>
          </a:stretch>
        </p:blipFill>
        <p:spPr>
          <a:xfrm>
            <a:off x="12737980" y="5924144"/>
            <a:ext cx="766178" cy="766178"/>
          </a:xfrm>
          <a:prstGeom prst="rect">
            <a:avLst/>
          </a:prstGeom>
        </p:spPr>
      </p:pic>
      <p:pic>
        <p:nvPicPr>
          <p:cNvPr id="37" name="Image 36">
            <a:extLst>
              <a:ext uri="{FF2B5EF4-FFF2-40B4-BE49-F238E27FC236}">
                <a16:creationId xmlns:a16="http://schemas.microsoft.com/office/drawing/2014/main" id="{F0C02F51-FA47-9495-A71B-FC24D8409BCC}"/>
              </a:ext>
            </a:extLst>
          </p:cNvPr>
          <p:cNvPicPr>
            <a:picLocks noChangeAspect="1"/>
          </p:cNvPicPr>
          <p:nvPr/>
        </p:nvPicPr>
        <p:blipFill>
          <a:blip r:embed="rId4"/>
          <a:stretch>
            <a:fillRect/>
          </a:stretch>
        </p:blipFill>
        <p:spPr>
          <a:xfrm>
            <a:off x="12979580" y="5825338"/>
            <a:ext cx="766178" cy="766178"/>
          </a:xfrm>
          <a:prstGeom prst="rect">
            <a:avLst/>
          </a:prstGeom>
        </p:spPr>
      </p:pic>
      <p:pic>
        <p:nvPicPr>
          <p:cNvPr id="38" name="Image 37">
            <a:extLst>
              <a:ext uri="{FF2B5EF4-FFF2-40B4-BE49-F238E27FC236}">
                <a16:creationId xmlns:a16="http://schemas.microsoft.com/office/drawing/2014/main" id="{59AABFFB-0527-B23B-2C60-BDFB228D44FF}"/>
              </a:ext>
            </a:extLst>
          </p:cNvPr>
          <p:cNvPicPr>
            <a:picLocks noChangeAspect="1"/>
          </p:cNvPicPr>
          <p:nvPr/>
        </p:nvPicPr>
        <p:blipFill>
          <a:blip r:embed="rId4"/>
          <a:stretch>
            <a:fillRect/>
          </a:stretch>
        </p:blipFill>
        <p:spPr>
          <a:xfrm>
            <a:off x="13191426" y="5756648"/>
            <a:ext cx="766178" cy="766178"/>
          </a:xfrm>
          <a:prstGeom prst="rect">
            <a:avLst/>
          </a:prstGeom>
        </p:spPr>
      </p:pic>
      <p:pic>
        <p:nvPicPr>
          <p:cNvPr id="39" name="Image 38">
            <a:extLst>
              <a:ext uri="{FF2B5EF4-FFF2-40B4-BE49-F238E27FC236}">
                <a16:creationId xmlns:a16="http://schemas.microsoft.com/office/drawing/2014/main" id="{42B19110-DE22-B88A-020E-2651F2CB28BA}"/>
              </a:ext>
            </a:extLst>
          </p:cNvPr>
          <p:cNvPicPr>
            <a:picLocks noChangeAspect="1"/>
          </p:cNvPicPr>
          <p:nvPr/>
        </p:nvPicPr>
        <p:blipFill>
          <a:blip r:embed="rId4"/>
          <a:stretch>
            <a:fillRect/>
          </a:stretch>
        </p:blipFill>
        <p:spPr>
          <a:xfrm>
            <a:off x="13404392" y="5695306"/>
            <a:ext cx="766178" cy="766178"/>
          </a:xfrm>
          <a:prstGeom prst="rect">
            <a:avLst/>
          </a:prstGeom>
        </p:spPr>
      </p:pic>
      <p:pic>
        <p:nvPicPr>
          <p:cNvPr id="40" name="Image 39">
            <a:extLst>
              <a:ext uri="{FF2B5EF4-FFF2-40B4-BE49-F238E27FC236}">
                <a16:creationId xmlns:a16="http://schemas.microsoft.com/office/drawing/2014/main" id="{A0FD9989-536A-9690-B2E3-513FFFDD1FAE}"/>
              </a:ext>
            </a:extLst>
          </p:cNvPr>
          <p:cNvPicPr>
            <a:picLocks noChangeAspect="1"/>
          </p:cNvPicPr>
          <p:nvPr/>
        </p:nvPicPr>
        <p:blipFill>
          <a:blip r:embed="rId4"/>
          <a:stretch>
            <a:fillRect/>
          </a:stretch>
        </p:blipFill>
        <p:spPr>
          <a:xfrm>
            <a:off x="12268436" y="6480218"/>
            <a:ext cx="766178" cy="766178"/>
          </a:xfrm>
          <a:prstGeom prst="rect">
            <a:avLst/>
          </a:prstGeom>
        </p:spPr>
      </p:pic>
      <p:pic>
        <p:nvPicPr>
          <p:cNvPr id="41" name="Image 40">
            <a:extLst>
              <a:ext uri="{FF2B5EF4-FFF2-40B4-BE49-F238E27FC236}">
                <a16:creationId xmlns:a16="http://schemas.microsoft.com/office/drawing/2014/main" id="{2142F3E7-4F3C-1F84-8473-6F78F4F1F30B}"/>
              </a:ext>
            </a:extLst>
          </p:cNvPr>
          <p:cNvPicPr>
            <a:picLocks noChangeAspect="1"/>
          </p:cNvPicPr>
          <p:nvPr/>
        </p:nvPicPr>
        <p:blipFill>
          <a:blip r:embed="rId4"/>
          <a:stretch>
            <a:fillRect/>
          </a:stretch>
        </p:blipFill>
        <p:spPr>
          <a:xfrm>
            <a:off x="12507424" y="6381028"/>
            <a:ext cx="766178" cy="766178"/>
          </a:xfrm>
          <a:prstGeom prst="rect">
            <a:avLst/>
          </a:prstGeom>
        </p:spPr>
      </p:pic>
      <p:pic>
        <p:nvPicPr>
          <p:cNvPr id="42" name="Image 41">
            <a:extLst>
              <a:ext uri="{FF2B5EF4-FFF2-40B4-BE49-F238E27FC236}">
                <a16:creationId xmlns:a16="http://schemas.microsoft.com/office/drawing/2014/main" id="{30E74D42-7897-87E5-1393-54964B9378EE}"/>
              </a:ext>
            </a:extLst>
          </p:cNvPr>
          <p:cNvPicPr>
            <a:picLocks noChangeAspect="1"/>
          </p:cNvPicPr>
          <p:nvPr/>
        </p:nvPicPr>
        <p:blipFill>
          <a:blip r:embed="rId4"/>
          <a:stretch>
            <a:fillRect/>
          </a:stretch>
        </p:blipFill>
        <p:spPr>
          <a:xfrm>
            <a:off x="12777262" y="6343306"/>
            <a:ext cx="766178" cy="766178"/>
          </a:xfrm>
          <a:prstGeom prst="rect">
            <a:avLst/>
          </a:prstGeom>
        </p:spPr>
      </p:pic>
      <p:pic>
        <p:nvPicPr>
          <p:cNvPr id="43" name="Image 42">
            <a:extLst>
              <a:ext uri="{FF2B5EF4-FFF2-40B4-BE49-F238E27FC236}">
                <a16:creationId xmlns:a16="http://schemas.microsoft.com/office/drawing/2014/main" id="{53DF0AA5-88C1-5472-B9CA-151CEF19A518}"/>
              </a:ext>
            </a:extLst>
          </p:cNvPr>
          <p:cNvPicPr>
            <a:picLocks noChangeAspect="1"/>
          </p:cNvPicPr>
          <p:nvPr/>
        </p:nvPicPr>
        <p:blipFill>
          <a:blip r:embed="rId4"/>
          <a:stretch>
            <a:fillRect/>
          </a:stretch>
        </p:blipFill>
        <p:spPr>
          <a:xfrm>
            <a:off x="13018862" y="6244500"/>
            <a:ext cx="766178" cy="766178"/>
          </a:xfrm>
          <a:prstGeom prst="rect">
            <a:avLst/>
          </a:prstGeom>
        </p:spPr>
      </p:pic>
      <p:pic>
        <p:nvPicPr>
          <p:cNvPr id="44" name="Image 43">
            <a:extLst>
              <a:ext uri="{FF2B5EF4-FFF2-40B4-BE49-F238E27FC236}">
                <a16:creationId xmlns:a16="http://schemas.microsoft.com/office/drawing/2014/main" id="{75690C1E-AE9C-1974-9816-7D4B865AD29F}"/>
              </a:ext>
            </a:extLst>
          </p:cNvPr>
          <p:cNvPicPr>
            <a:picLocks noChangeAspect="1"/>
          </p:cNvPicPr>
          <p:nvPr/>
        </p:nvPicPr>
        <p:blipFill>
          <a:blip r:embed="rId4"/>
          <a:stretch>
            <a:fillRect/>
          </a:stretch>
        </p:blipFill>
        <p:spPr>
          <a:xfrm>
            <a:off x="13230708" y="6175810"/>
            <a:ext cx="766178" cy="766178"/>
          </a:xfrm>
          <a:prstGeom prst="rect">
            <a:avLst/>
          </a:prstGeom>
        </p:spPr>
      </p:pic>
      <p:pic>
        <p:nvPicPr>
          <p:cNvPr id="45" name="Image 44">
            <a:extLst>
              <a:ext uri="{FF2B5EF4-FFF2-40B4-BE49-F238E27FC236}">
                <a16:creationId xmlns:a16="http://schemas.microsoft.com/office/drawing/2014/main" id="{AE7ED1C4-54A2-0A0E-B545-31C47543D1E4}"/>
              </a:ext>
            </a:extLst>
          </p:cNvPr>
          <p:cNvPicPr>
            <a:picLocks noChangeAspect="1"/>
          </p:cNvPicPr>
          <p:nvPr/>
        </p:nvPicPr>
        <p:blipFill>
          <a:blip r:embed="rId4"/>
          <a:stretch>
            <a:fillRect/>
          </a:stretch>
        </p:blipFill>
        <p:spPr>
          <a:xfrm>
            <a:off x="13443674" y="6114468"/>
            <a:ext cx="766178" cy="766178"/>
          </a:xfrm>
          <a:prstGeom prst="rect">
            <a:avLst/>
          </a:prstGeom>
        </p:spPr>
      </p:pic>
      <p:pic>
        <p:nvPicPr>
          <p:cNvPr id="46" name="Image 45">
            <a:extLst>
              <a:ext uri="{FF2B5EF4-FFF2-40B4-BE49-F238E27FC236}">
                <a16:creationId xmlns:a16="http://schemas.microsoft.com/office/drawing/2014/main" id="{D4C941DA-2948-23CE-E732-9633ED12673E}"/>
              </a:ext>
            </a:extLst>
          </p:cNvPr>
          <p:cNvPicPr>
            <a:picLocks noChangeAspect="1"/>
          </p:cNvPicPr>
          <p:nvPr/>
        </p:nvPicPr>
        <p:blipFill>
          <a:blip r:embed="rId4"/>
          <a:stretch>
            <a:fillRect/>
          </a:stretch>
        </p:blipFill>
        <p:spPr>
          <a:xfrm>
            <a:off x="12198079" y="6883147"/>
            <a:ext cx="766178" cy="766178"/>
          </a:xfrm>
          <a:prstGeom prst="rect">
            <a:avLst/>
          </a:prstGeom>
        </p:spPr>
      </p:pic>
      <p:pic>
        <p:nvPicPr>
          <p:cNvPr id="47" name="Image 46">
            <a:extLst>
              <a:ext uri="{FF2B5EF4-FFF2-40B4-BE49-F238E27FC236}">
                <a16:creationId xmlns:a16="http://schemas.microsoft.com/office/drawing/2014/main" id="{65380556-EE37-F978-1A6B-C04436946459}"/>
              </a:ext>
            </a:extLst>
          </p:cNvPr>
          <p:cNvPicPr>
            <a:picLocks noChangeAspect="1"/>
          </p:cNvPicPr>
          <p:nvPr/>
        </p:nvPicPr>
        <p:blipFill>
          <a:blip r:embed="rId4"/>
          <a:stretch>
            <a:fillRect/>
          </a:stretch>
        </p:blipFill>
        <p:spPr>
          <a:xfrm>
            <a:off x="12437067" y="6783957"/>
            <a:ext cx="766178" cy="766178"/>
          </a:xfrm>
          <a:prstGeom prst="rect">
            <a:avLst/>
          </a:prstGeom>
        </p:spPr>
      </p:pic>
      <p:pic>
        <p:nvPicPr>
          <p:cNvPr id="48" name="Image 47">
            <a:extLst>
              <a:ext uri="{FF2B5EF4-FFF2-40B4-BE49-F238E27FC236}">
                <a16:creationId xmlns:a16="http://schemas.microsoft.com/office/drawing/2014/main" id="{493C4A13-BBD1-99EF-A2F6-5CBD0F08B11F}"/>
              </a:ext>
            </a:extLst>
          </p:cNvPr>
          <p:cNvPicPr>
            <a:picLocks noChangeAspect="1"/>
          </p:cNvPicPr>
          <p:nvPr/>
        </p:nvPicPr>
        <p:blipFill>
          <a:blip r:embed="rId4"/>
          <a:stretch>
            <a:fillRect/>
          </a:stretch>
        </p:blipFill>
        <p:spPr>
          <a:xfrm>
            <a:off x="12706905" y="6746235"/>
            <a:ext cx="766178" cy="766178"/>
          </a:xfrm>
          <a:prstGeom prst="rect">
            <a:avLst/>
          </a:prstGeom>
        </p:spPr>
      </p:pic>
      <p:pic>
        <p:nvPicPr>
          <p:cNvPr id="49" name="Image 48">
            <a:extLst>
              <a:ext uri="{FF2B5EF4-FFF2-40B4-BE49-F238E27FC236}">
                <a16:creationId xmlns:a16="http://schemas.microsoft.com/office/drawing/2014/main" id="{33FF386C-FC10-5A9A-0519-F61A02E3E275}"/>
              </a:ext>
            </a:extLst>
          </p:cNvPr>
          <p:cNvPicPr>
            <a:picLocks noChangeAspect="1"/>
          </p:cNvPicPr>
          <p:nvPr/>
        </p:nvPicPr>
        <p:blipFill>
          <a:blip r:embed="rId4"/>
          <a:stretch>
            <a:fillRect/>
          </a:stretch>
        </p:blipFill>
        <p:spPr>
          <a:xfrm>
            <a:off x="12948505" y="6647429"/>
            <a:ext cx="766178" cy="766178"/>
          </a:xfrm>
          <a:prstGeom prst="rect">
            <a:avLst/>
          </a:prstGeom>
        </p:spPr>
      </p:pic>
      <p:pic>
        <p:nvPicPr>
          <p:cNvPr id="50" name="Image 49">
            <a:extLst>
              <a:ext uri="{FF2B5EF4-FFF2-40B4-BE49-F238E27FC236}">
                <a16:creationId xmlns:a16="http://schemas.microsoft.com/office/drawing/2014/main" id="{7CA16280-D4B4-8BCB-BBDD-E8D214891D1D}"/>
              </a:ext>
            </a:extLst>
          </p:cNvPr>
          <p:cNvPicPr>
            <a:picLocks noChangeAspect="1"/>
          </p:cNvPicPr>
          <p:nvPr/>
        </p:nvPicPr>
        <p:blipFill>
          <a:blip r:embed="rId4"/>
          <a:stretch>
            <a:fillRect/>
          </a:stretch>
        </p:blipFill>
        <p:spPr>
          <a:xfrm>
            <a:off x="13160351" y="6578739"/>
            <a:ext cx="766178" cy="766178"/>
          </a:xfrm>
          <a:prstGeom prst="rect">
            <a:avLst/>
          </a:prstGeom>
        </p:spPr>
      </p:pic>
      <p:pic>
        <p:nvPicPr>
          <p:cNvPr id="51" name="Image 50">
            <a:extLst>
              <a:ext uri="{FF2B5EF4-FFF2-40B4-BE49-F238E27FC236}">
                <a16:creationId xmlns:a16="http://schemas.microsoft.com/office/drawing/2014/main" id="{5E4D164F-9CD6-AA76-1EDB-172DDDC9922E}"/>
              </a:ext>
            </a:extLst>
          </p:cNvPr>
          <p:cNvPicPr>
            <a:picLocks noChangeAspect="1"/>
          </p:cNvPicPr>
          <p:nvPr/>
        </p:nvPicPr>
        <p:blipFill>
          <a:blip r:embed="rId4"/>
          <a:stretch>
            <a:fillRect/>
          </a:stretch>
        </p:blipFill>
        <p:spPr>
          <a:xfrm>
            <a:off x="13373317" y="6517397"/>
            <a:ext cx="766178" cy="766178"/>
          </a:xfrm>
          <a:prstGeom prst="rect">
            <a:avLst/>
          </a:prstGeom>
        </p:spPr>
      </p:pic>
      <p:pic>
        <p:nvPicPr>
          <p:cNvPr id="52" name="Image 51">
            <a:extLst>
              <a:ext uri="{FF2B5EF4-FFF2-40B4-BE49-F238E27FC236}">
                <a16:creationId xmlns:a16="http://schemas.microsoft.com/office/drawing/2014/main" id="{0649E084-1DC2-9C19-B3DB-C4FCC612A2ED}"/>
              </a:ext>
            </a:extLst>
          </p:cNvPr>
          <p:cNvPicPr>
            <a:picLocks noChangeAspect="1"/>
          </p:cNvPicPr>
          <p:nvPr/>
        </p:nvPicPr>
        <p:blipFill>
          <a:blip r:embed="rId4"/>
          <a:stretch>
            <a:fillRect/>
          </a:stretch>
        </p:blipFill>
        <p:spPr>
          <a:xfrm>
            <a:off x="12292152" y="7315086"/>
            <a:ext cx="766178" cy="766178"/>
          </a:xfrm>
          <a:prstGeom prst="rect">
            <a:avLst/>
          </a:prstGeom>
        </p:spPr>
      </p:pic>
      <p:pic>
        <p:nvPicPr>
          <p:cNvPr id="53" name="Image 52">
            <a:extLst>
              <a:ext uri="{FF2B5EF4-FFF2-40B4-BE49-F238E27FC236}">
                <a16:creationId xmlns:a16="http://schemas.microsoft.com/office/drawing/2014/main" id="{FA74327B-22FF-E516-9A2E-9A90F2F46004}"/>
              </a:ext>
            </a:extLst>
          </p:cNvPr>
          <p:cNvPicPr>
            <a:picLocks noChangeAspect="1"/>
          </p:cNvPicPr>
          <p:nvPr/>
        </p:nvPicPr>
        <p:blipFill>
          <a:blip r:embed="rId4"/>
          <a:stretch>
            <a:fillRect/>
          </a:stretch>
        </p:blipFill>
        <p:spPr>
          <a:xfrm>
            <a:off x="12531140" y="7215896"/>
            <a:ext cx="766178" cy="766178"/>
          </a:xfrm>
          <a:prstGeom prst="rect">
            <a:avLst/>
          </a:prstGeom>
        </p:spPr>
      </p:pic>
      <p:pic>
        <p:nvPicPr>
          <p:cNvPr id="54" name="Image 53">
            <a:extLst>
              <a:ext uri="{FF2B5EF4-FFF2-40B4-BE49-F238E27FC236}">
                <a16:creationId xmlns:a16="http://schemas.microsoft.com/office/drawing/2014/main" id="{75B5A8F2-8EF7-9D05-B675-5F596FCFCBBE}"/>
              </a:ext>
            </a:extLst>
          </p:cNvPr>
          <p:cNvPicPr>
            <a:picLocks noChangeAspect="1"/>
          </p:cNvPicPr>
          <p:nvPr/>
        </p:nvPicPr>
        <p:blipFill>
          <a:blip r:embed="rId4"/>
          <a:stretch>
            <a:fillRect/>
          </a:stretch>
        </p:blipFill>
        <p:spPr>
          <a:xfrm>
            <a:off x="12800978" y="7178174"/>
            <a:ext cx="766178" cy="766178"/>
          </a:xfrm>
          <a:prstGeom prst="rect">
            <a:avLst/>
          </a:prstGeom>
        </p:spPr>
      </p:pic>
      <p:pic>
        <p:nvPicPr>
          <p:cNvPr id="55" name="Image 54">
            <a:extLst>
              <a:ext uri="{FF2B5EF4-FFF2-40B4-BE49-F238E27FC236}">
                <a16:creationId xmlns:a16="http://schemas.microsoft.com/office/drawing/2014/main" id="{D64F40A5-4D2F-8D3F-E862-D5978429D772}"/>
              </a:ext>
            </a:extLst>
          </p:cNvPr>
          <p:cNvPicPr>
            <a:picLocks noChangeAspect="1"/>
          </p:cNvPicPr>
          <p:nvPr/>
        </p:nvPicPr>
        <p:blipFill>
          <a:blip r:embed="rId4"/>
          <a:stretch>
            <a:fillRect/>
          </a:stretch>
        </p:blipFill>
        <p:spPr>
          <a:xfrm>
            <a:off x="13042578" y="7079368"/>
            <a:ext cx="766178" cy="766178"/>
          </a:xfrm>
          <a:prstGeom prst="rect">
            <a:avLst/>
          </a:prstGeom>
        </p:spPr>
      </p:pic>
      <p:pic>
        <p:nvPicPr>
          <p:cNvPr id="56" name="Image 55">
            <a:extLst>
              <a:ext uri="{FF2B5EF4-FFF2-40B4-BE49-F238E27FC236}">
                <a16:creationId xmlns:a16="http://schemas.microsoft.com/office/drawing/2014/main" id="{2C2271DC-E5D9-A756-2C7A-EC79270BD7C6}"/>
              </a:ext>
            </a:extLst>
          </p:cNvPr>
          <p:cNvPicPr>
            <a:picLocks noChangeAspect="1"/>
          </p:cNvPicPr>
          <p:nvPr/>
        </p:nvPicPr>
        <p:blipFill>
          <a:blip r:embed="rId4"/>
          <a:stretch>
            <a:fillRect/>
          </a:stretch>
        </p:blipFill>
        <p:spPr>
          <a:xfrm>
            <a:off x="13254424" y="7010678"/>
            <a:ext cx="766178" cy="766178"/>
          </a:xfrm>
          <a:prstGeom prst="rect">
            <a:avLst/>
          </a:prstGeom>
        </p:spPr>
      </p:pic>
      <p:pic>
        <p:nvPicPr>
          <p:cNvPr id="57" name="Image 56">
            <a:extLst>
              <a:ext uri="{FF2B5EF4-FFF2-40B4-BE49-F238E27FC236}">
                <a16:creationId xmlns:a16="http://schemas.microsoft.com/office/drawing/2014/main" id="{3A001F7F-52AC-2B10-316D-9B52604582B7}"/>
              </a:ext>
            </a:extLst>
          </p:cNvPr>
          <p:cNvPicPr>
            <a:picLocks noChangeAspect="1"/>
          </p:cNvPicPr>
          <p:nvPr/>
        </p:nvPicPr>
        <p:blipFill>
          <a:blip r:embed="rId4"/>
          <a:stretch>
            <a:fillRect/>
          </a:stretch>
        </p:blipFill>
        <p:spPr>
          <a:xfrm>
            <a:off x="13467390" y="6949336"/>
            <a:ext cx="766178" cy="766178"/>
          </a:xfrm>
          <a:prstGeom prst="rect">
            <a:avLst/>
          </a:prstGeom>
        </p:spPr>
      </p:pic>
      <p:pic>
        <p:nvPicPr>
          <p:cNvPr id="64" name="Image 63">
            <a:extLst>
              <a:ext uri="{FF2B5EF4-FFF2-40B4-BE49-F238E27FC236}">
                <a16:creationId xmlns:a16="http://schemas.microsoft.com/office/drawing/2014/main" id="{C221ABFE-9DA3-2DC3-2AE1-7AEF2B4A0917}"/>
              </a:ext>
            </a:extLst>
          </p:cNvPr>
          <p:cNvPicPr>
            <a:picLocks noChangeAspect="1"/>
          </p:cNvPicPr>
          <p:nvPr/>
        </p:nvPicPr>
        <p:blipFill>
          <a:blip r:embed="rId4"/>
          <a:stretch>
            <a:fillRect/>
          </a:stretch>
        </p:blipFill>
        <p:spPr>
          <a:xfrm>
            <a:off x="13600230" y="5640554"/>
            <a:ext cx="766178" cy="766178"/>
          </a:xfrm>
          <a:prstGeom prst="rect">
            <a:avLst/>
          </a:prstGeom>
        </p:spPr>
      </p:pic>
      <p:pic>
        <p:nvPicPr>
          <p:cNvPr id="65" name="Image 64">
            <a:extLst>
              <a:ext uri="{FF2B5EF4-FFF2-40B4-BE49-F238E27FC236}">
                <a16:creationId xmlns:a16="http://schemas.microsoft.com/office/drawing/2014/main" id="{4A259FF8-99C3-C853-8876-E67F55B4E8C5}"/>
              </a:ext>
            </a:extLst>
          </p:cNvPr>
          <p:cNvPicPr>
            <a:picLocks noChangeAspect="1"/>
          </p:cNvPicPr>
          <p:nvPr/>
        </p:nvPicPr>
        <p:blipFill>
          <a:blip r:embed="rId4"/>
          <a:stretch>
            <a:fillRect/>
          </a:stretch>
        </p:blipFill>
        <p:spPr>
          <a:xfrm>
            <a:off x="13640855" y="6045778"/>
            <a:ext cx="766178" cy="766178"/>
          </a:xfrm>
          <a:prstGeom prst="rect">
            <a:avLst/>
          </a:prstGeom>
        </p:spPr>
      </p:pic>
      <p:pic>
        <p:nvPicPr>
          <p:cNvPr id="66" name="Image 65">
            <a:extLst>
              <a:ext uri="{FF2B5EF4-FFF2-40B4-BE49-F238E27FC236}">
                <a16:creationId xmlns:a16="http://schemas.microsoft.com/office/drawing/2014/main" id="{18F4EDBE-C3C0-A636-5D26-307D466F7567}"/>
              </a:ext>
            </a:extLst>
          </p:cNvPr>
          <p:cNvPicPr>
            <a:picLocks noChangeAspect="1"/>
          </p:cNvPicPr>
          <p:nvPr/>
        </p:nvPicPr>
        <p:blipFill>
          <a:blip r:embed="rId4"/>
          <a:stretch>
            <a:fillRect/>
          </a:stretch>
        </p:blipFill>
        <p:spPr>
          <a:xfrm>
            <a:off x="13883188" y="5991026"/>
            <a:ext cx="766178" cy="766178"/>
          </a:xfrm>
          <a:prstGeom prst="rect">
            <a:avLst/>
          </a:prstGeom>
        </p:spPr>
      </p:pic>
      <p:pic>
        <p:nvPicPr>
          <p:cNvPr id="67" name="Image 66">
            <a:extLst>
              <a:ext uri="{FF2B5EF4-FFF2-40B4-BE49-F238E27FC236}">
                <a16:creationId xmlns:a16="http://schemas.microsoft.com/office/drawing/2014/main" id="{362DF8E6-2D5D-0CB0-CF07-5F3F92CFCD7B}"/>
              </a:ext>
            </a:extLst>
          </p:cNvPr>
          <p:cNvPicPr>
            <a:picLocks noChangeAspect="1"/>
          </p:cNvPicPr>
          <p:nvPr/>
        </p:nvPicPr>
        <p:blipFill>
          <a:blip r:embed="rId4"/>
          <a:stretch>
            <a:fillRect/>
          </a:stretch>
        </p:blipFill>
        <p:spPr>
          <a:xfrm>
            <a:off x="13578619" y="6467441"/>
            <a:ext cx="766178" cy="766178"/>
          </a:xfrm>
          <a:prstGeom prst="rect">
            <a:avLst/>
          </a:prstGeom>
        </p:spPr>
      </p:pic>
      <p:pic>
        <p:nvPicPr>
          <p:cNvPr id="68" name="Image 67">
            <a:extLst>
              <a:ext uri="{FF2B5EF4-FFF2-40B4-BE49-F238E27FC236}">
                <a16:creationId xmlns:a16="http://schemas.microsoft.com/office/drawing/2014/main" id="{277EDE30-1DB1-EB0D-6B73-5CF345C50444}"/>
              </a:ext>
            </a:extLst>
          </p:cNvPr>
          <p:cNvPicPr>
            <a:picLocks noChangeAspect="1"/>
          </p:cNvPicPr>
          <p:nvPr/>
        </p:nvPicPr>
        <p:blipFill>
          <a:blip r:embed="rId4"/>
          <a:stretch>
            <a:fillRect/>
          </a:stretch>
        </p:blipFill>
        <p:spPr>
          <a:xfrm>
            <a:off x="13745758" y="6398751"/>
            <a:ext cx="766178" cy="766178"/>
          </a:xfrm>
          <a:prstGeom prst="rect">
            <a:avLst/>
          </a:prstGeom>
        </p:spPr>
      </p:pic>
      <p:pic>
        <p:nvPicPr>
          <p:cNvPr id="69" name="Image 68">
            <a:extLst>
              <a:ext uri="{FF2B5EF4-FFF2-40B4-BE49-F238E27FC236}">
                <a16:creationId xmlns:a16="http://schemas.microsoft.com/office/drawing/2014/main" id="{3269F59D-25EF-FF42-96DB-8E7E93026752}"/>
              </a:ext>
            </a:extLst>
          </p:cNvPr>
          <p:cNvPicPr>
            <a:picLocks noChangeAspect="1"/>
          </p:cNvPicPr>
          <p:nvPr/>
        </p:nvPicPr>
        <p:blipFill>
          <a:blip r:embed="rId4"/>
          <a:stretch>
            <a:fillRect/>
          </a:stretch>
        </p:blipFill>
        <p:spPr>
          <a:xfrm>
            <a:off x="13941852" y="6401802"/>
            <a:ext cx="766178" cy="766178"/>
          </a:xfrm>
          <a:prstGeom prst="rect">
            <a:avLst/>
          </a:prstGeom>
        </p:spPr>
      </p:pic>
      <p:pic>
        <p:nvPicPr>
          <p:cNvPr id="70" name="Image 69">
            <a:extLst>
              <a:ext uri="{FF2B5EF4-FFF2-40B4-BE49-F238E27FC236}">
                <a16:creationId xmlns:a16="http://schemas.microsoft.com/office/drawing/2014/main" id="{715AAEA6-5821-C5C3-6A0C-B25FF2B8D220}"/>
              </a:ext>
            </a:extLst>
          </p:cNvPr>
          <p:cNvPicPr>
            <a:picLocks noChangeAspect="1"/>
          </p:cNvPicPr>
          <p:nvPr/>
        </p:nvPicPr>
        <p:blipFill>
          <a:blip r:embed="rId4"/>
          <a:stretch>
            <a:fillRect/>
          </a:stretch>
        </p:blipFill>
        <p:spPr>
          <a:xfrm>
            <a:off x="14150958" y="6332907"/>
            <a:ext cx="766178" cy="766178"/>
          </a:xfrm>
          <a:prstGeom prst="rect">
            <a:avLst/>
          </a:prstGeom>
        </p:spPr>
      </p:pic>
      <p:pic>
        <p:nvPicPr>
          <p:cNvPr id="71" name="Image 70">
            <a:extLst>
              <a:ext uri="{FF2B5EF4-FFF2-40B4-BE49-F238E27FC236}">
                <a16:creationId xmlns:a16="http://schemas.microsoft.com/office/drawing/2014/main" id="{3950D059-F8AD-AEBF-1A6C-AC87386009A6}"/>
              </a:ext>
            </a:extLst>
          </p:cNvPr>
          <p:cNvPicPr>
            <a:picLocks noChangeAspect="1"/>
          </p:cNvPicPr>
          <p:nvPr/>
        </p:nvPicPr>
        <p:blipFill>
          <a:blip r:embed="rId4"/>
          <a:stretch>
            <a:fillRect/>
          </a:stretch>
        </p:blipFill>
        <p:spPr>
          <a:xfrm>
            <a:off x="13697367" y="6899536"/>
            <a:ext cx="766178" cy="766178"/>
          </a:xfrm>
          <a:prstGeom prst="rect">
            <a:avLst/>
          </a:prstGeom>
        </p:spPr>
      </p:pic>
      <p:pic>
        <p:nvPicPr>
          <p:cNvPr id="72" name="Image 71">
            <a:extLst>
              <a:ext uri="{FF2B5EF4-FFF2-40B4-BE49-F238E27FC236}">
                <a16:creationId xmlns:a16="http://schemas.microsoft.com/office/drawing/2014/main" id="{E9F881C2-EC7A-5D10-169A-802D3F6BD564}"/>
              </a:ext>
            </a:extLst>
          </p:cNvPr>
          <p:cNvPicPr>
            <a:picLocks noChangeAspect="1"/>
          </p:cNvPicPr>
          <p:nvPr/>
        </p:nvPicPr>
        <p:blipFill>
          <a:blip r:embed="rId4"/>
          <a:stretch>
            <a:fillRect/>
          </a:stretch>
        </p:blipFill>
        <p:spPr>
          <a:xfrm>
            <a:off x="13880848" y="6861756"/>
            <a:ext cx="766178" cy="766178"/>
          </a:xfrm>
          <a:prstGeom prst="rect">
            <a:avLst/>
          </a:prstGeom>
        </p:spPr>
      </p:pic>
      <p:pic>
        <p:nvPicPr>
          <p:cNvPr id="73" name="Image 72">
            <a:extLst>
              <a:ext uri="{FF2B5EF4-FFF2-40B4-BE49-F238E27FC236}">
                <a16:creationId xmlns:a16="http://schemas.microsoft.com/office/drawing/2014/main" id="{859454C4-9E5A-E9F3-C1E5-F9FE8723660C}"/>
              </a:ext>
            </a:extLst>
          </p:cNvPr>
          <p:cNvPicPr>
            <a:picLocks noChangeAspect="1"/>
          </p:cNvPicPr>
          <p:nvPr/>
        </p:nvPicPr>
        <p:blipFill>
          <a:blip r:embed="rId4"/>
          <a:stretch>
            <a:fillRect/>
          </a:stretch>
        </p:blipFill>
        <p:spPr>
          <a:xfrm>
            <a:off x="14166958" y="6746455"/>
            <a:ext cx="766178" cy="766178"/>
          </a:xfrm>
          <a:prstGeom prst="rect">
            <a:avLst/>
          </a:prstGeom>
        </p:spPr>
      </p:pic>
    </p:spTree>
    <p:extLst>
      <p:ext uri="{BB962C8B-B14F-4D97-AF65-F5344CB8AC3E}">
        <p14:creationId xmlns:p14="http://schemas.microsoft.com/office/powerpoint/2010/main" val="64036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2000" fill="hold"/>
                                        <p:tgtEl>
                                          <p:spTgt spid="16"/>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000"/>
                                        <p:tgtEl>
                                          <p:spTgt spid="17"/>
                                        </p:tgtEl>
                                      </p:cBhvr>
                                    </p:animEffect>
                                    <p:anim calcmode="lin" valueType="num">
                                      <p:cBhvr>
                                        <p:cTn id="33" dur="2000" fill="hold"/>
                                        <p:tgtEl>
                                          <p:spTgt spid="17"/>
                                        </p:tgtEl>
                                        <p:attrNameLst>
                                          <p:attrName>ppt_w</p:attrName>
                                        </p:attrNameLst>
                                      </p:cBhvr>
                                      <p:tavLst>
                                        <p:tav tm="0" fmla="#ppt_w*sin(2.5*pi*$)">
                                          <p:val>
                                            <p:fltVal val="0"/>
                                          </p:val>
                                        </p:tav>
                                        <p:tav tm="100000">
                                          <p:val>
                                            <p:fltVal val="1"/>
                                          </p:val>
                                        </p:tav>
                                      </p:tavLst>
                                    </p:anim>
                                    <p:anim calcmode="lin" valueType="num">
                                      <p:cBhvr>
                                        <p:cTn id="34" dur="2000" fill="hold"/>
                                        <p:tgtEl>
                                          <p:spTgt spid="17"/>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2000"/>
                                        <p:tgtEl>
                                          <p:spTgt spid="20"/>
                                        </p:tgtEl>
                                      </p:cBhvr>
                                    </p:animEffect>
                                    <p:anim calcmode="lin" valueType="num">
                                      <p:cBhvr>
                                        <p:cTn id="38" dur="2000" fill="hold"/>
                                        <p:tgtEl>
                                          <p:spTgt spid="20"/>
                                        </p:tgtEl>
                                        <p:attrNameLst>
                                          <p:attrName>ppt_w</p:attrName>
                                        </p:attrNameLst>
                                      </p:cBhvr>
                                      <p:tavLst>
                                        <p:tav tm="0" fmla="#ppt_w*sin(2.5*pi*$)">
                                          <p:val>
                                            <p:fltVal val="0"/>
                                          </p:val>
                                        </p:tav>
                                        <p:tav tm="100000">
                                          <p:val>
                                            <p:fltVal val="1"/>
                                          </p:val>
                                        </p:tav>
                                      </p:tavLst>
                                    </p:anim>
                                    <p:anim calcmode="lin" valueType="num">
                                      <p:cBhvr>
                                        <p:cTn id="39"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45" presetClass="entr" presetSubtype="0"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2000"/>
                                        <p:tgtEl>
                                          <p:spTgt spid="23"/>
                                        </p:tgtEl>
                                      </p:cBhvr>
                                    </p:animEffect>
                                    <p:anim calcmode="lin" valueType="num">
                                      <p:cBhvr>
                                        <p:cTn id="45" dur="2000" fill="hold"/>
                                        <p:tgtEl>
                                          <p:spTgt spid="23"/>
                                        </p:tgtEl>
                                        <p:attrNameLst>
                                          <p:attrName>ppt_w</p:attrName>
                                        </p:attrNameLst>
                                      </p:cBhvr>
                                      <p:tavLst>
                                        <p:tav tm="0" fmla="#ppt_w*sin(2.5*pi*$)">
                                          <p:val>
                                            <p:fltVal val="0"/>
                                          </p:val>
                                        </p:tav>
                                        <p:tav tm="100000">
                                          <p:val>
                                            <p:fltVal val="1"/>
                                          </p:val>
                                        </p:tav>
                                      </p:tavLst>
                                    </p:anim>
                                    <p:anim calcmode="lin" valueType="num">
                                      <p:cBhvr>
                                        <p:cTn id="46" dur="2000" fill="hold"/>
                                        <p:tgtEl>
                                          <p:spTgt spid="23"/>
                                        </p:tgtEl>
                                        <p:attrNameLst>
                                          <p:attrName>ppt_h</p:attrName>
                                        </p:attrNameLst>
                                      </p:cBhvr>
                                      <p:tavLst>
                                        <p:tav tm="0">
                                          <p:val>
                                            <p:strVal val="#ppt_h"/>
                                          </p:val>
                                        </p:tav>
                                        <p:tav tm="100000">
                                          <p:val>
                                            <p:strVal val="#ppt_h"/>
                                          </p:val>
                                        </p:tav>
                                      </p:tavLst>
                                    </p:anim>
                                  </p:childTnLst>
                                </p:cTn>
                              </p:par>
                              <p:par>
                                <p:cTn id="47" presetID="45"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2000"/>
                                        <p:tgtEl>
                                          <p:spTgt spid="22"/>
                                        </p:tgtEl>
                                      </p:cBhvr>
                                    </p:animEffect>
                                    <p:anim calcmode="lin" valueType="num">
                                      <p:cBhvr>
                                        <p:cTn id="50" dur="2000" fill="hold"/>
                                        <p:tgtEl>
                                          <p:spTgt spid="22"/>
                                        </p:tgtEl>
                                        <p:attrNameLst>
                                          <p:attrName>ppt_w</p:attrName>
                                        </p:attrNameLst>
                                      </p:cBhvr>
                                      <p:tavLst>
                                        <p:tav tm="0" fmla="#ppt_w*sin(2.5*pi*$)">
                                          <p:val>
                                            <p:fltVal val="0"/>
                                          </p:val>
                                        </p:tav>
                                        <p:tav tm="100000">
                                          <p:val>
                                            <p:fltVal val="1"/>
                                          </p:val>
                                        </p:tav>
                                      </p:tavLst>
                                    </p:anim>
                                    <p:anim calcmode="lin" valueType="num">
                                      <p:cBhvr>
                                        <p:cTn id="51" dur="2000" fill="hold"/>
                                        <p:tgtEl>
                                          <p:spTgt spid="22"/>
                                        </p:tgtEl>
                                        <p:attrNameLst>
                                          <p:attrName>ppt_h</p:attrName>
                                        </p:attrNameLst>
                                      </p:cBhvr>
                                      <p:tavLst>
                                        <p:tav tm="0">
                                          <p:val>
                                            <p:strVal val="#ppt_h"/>
                                          </p:val>
                                        </p:tav>
                                        <p:tav tm="100000">
                                          <p:val>
                                            <p:strVal val="#ppt_h"/>
                                          </p:val>
                                        </p:tav>
                                      </p:tavLst>
                                    </p:anim>
                                  </p:childTnLst>
                                </p:cTn>
                              </p:par>
                              <p:par>
                                <p:cTn id="52" presetID="45" presetClass="entr" presetSubtype="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2000"/>
                                        <p:tgtEl>
                                          <p:spTgt spid="21"/>
                                        </p:tgtEl>
                                      </p:cBhvr>
                                    </p:animEffect>
                                    <p:anim calcmode="lin" valueType="num">
                                      <p:cBhvr>
                                        <p:cTn id="55" dur="2000" fill="hold"/>
                                        <p:tgtEl>
                                          <p:spTgt spid="21"/>
                                        </p:tgtEl>
                                        <p:attrNameLst>
                                          <p:attrName>ppt_w</p:attrName>
                                        </p:attrNameLst>
                                      </p:cBhvr>
                                      <p:tavLst>
                                        <p:tav tm="0" fmla="#ppt_w*sin(2.5*pi*$)">
                                          <p:val>
                                            <p:fltVal val="0"/>
                                          </p:val>
                                        </p:tav>
                                        <p:tav tm="100000">
                                          <p:val>
                                            <p:fltVal val="1"/>
                                          </p:val>
                                        </p:tav>
                                      </p:tavLst>
                                    </p:anim>
                                    <p:anim calcmode="lin" valueType="num">
                                      <p:cBhvr>
                                        <p:cTn id="56"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65BDF478-B09E-C669-82D8-EBC2B1BC72DD}"/>
              </a:ext>
            </a:extLst>
          </p:cNvPr>
          <p:cNvPicPr>
            <a:picLocks noChangeAspect="1"/>
          </p:cNvPicPr>
          <p:nvPr/>
        </p:nvPicPr>
        <p:blipFill>
          <a:blip r:embed="rId2"/>
          <a:stretch>
            <a:fillRect/>
          </a:stretch>
        </p:blipFill>
        <p:spPr>
          <a:xfrm>
            <a:off x="6033691" y="1053389"/>
            <a:ext cx="8580120" cy="577596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4630399" cy="1053389"/>
          </a:xfrm>
          <a:prstGeom prst="rect">
            <a:avLst/>
          </a:prstGeom>
        </p:spPr>
      </p:pic>
      <p:sp>
        <p:nvSpPr>
          <p:cNvPr id="7" name="Sous-titre 2"/>
          <p:cNvSpPr>
            <a:spLocks noGrp="1"/>
          </p:cNvSpPr>
          <p:nvPr>
            <p:ph type="subTitle" idx="1"/>
          </p:nvPr>
        </p:nvSpPr>
        <p:spPr>
          <a:xfrm>
            <a:off x="0" y="1644074"/>
            <a:ext cx="6017104" cy="1755647"/>
          </a:xfrm>
        </p:spPr>
        <p:txBody>
          <a:bodyPr>
            <a:normAutofit fontScale="92500" lnSpcReduction="20000"/>
          </a:bodyPr>
          <a:lstStyle/>
          <a:p>
            <a:pPr algn="ctr"/>
            <a:r>
              <a:rPr lang="fr-FR" sz="3360" b="1" dirty="0">
                <a:solidFill>
                  <a:schemeClr val="bg1"/>
                </a:solidFill>
                <a:latin typeface="Times New Roman" panose="02020603050405020304" pitchFamily="18" charset="0"/>
                <a:cs typeface="Times New Roman" panose="02020603050405020304" pitchFamily="18" charset="0"/>
              </a:rPr>
              <a:t>Pour un kit que vous payez 10 000F </a:t>
            </a:r>
          </a:p>
          <a:p>
            <a:pPr algn="ctr"/>
            <a:r>
              <a:rPr lang="fr-FR" sz="3360" b="1" dirty="0">
                <a:solidFill>
                  <a:schemeClr val="bg1"/>
                </a:solidFill>
                <a:latin typeface="Times New Roman" panose="02020603050405020304" pitchFamily="18" charset="0"/>
                <a:cs typeface="Times New Roman" panose="02020603050405020304" pitchFamily="18" charset="0"/>
              </a:rPr>
              <a:t>Si vous maximisez vous pouvez gagner :    </a:t>
            </a:r>
            <a:endParaRPr lang="fr-FR" sz="5760" b="1"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507830" y="2898677"/>
            <a:ext cx="3929344" cy="1107996"/>
          </a:xfrm>
          <a:prstGeom prst="rect">
            <a:avLst/>
          </a:prstGeom>
          <a:solidFill>
            <a:schemeClr val="tx1"/>
          </a:solidFill>
        </p:spPr>
        <p:txBody>
          <a:bodyPr wrap="none" lIns="109728" tIns="54864" rIns="109728" bIns="54864">
            <a:spAutoFit/>
          </a:bodyPr>
          <a:lstStyle/>
          <a:p>
            <a:pPr algn="ctr"/>
            <a:r>
              <a:rPr lang="fr-FR" sz="648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9 631 800F</a:t>
            </a:r>
          </a:p>
        </p:txBody>
      </p:sp>
      <p:sp>
        <p:nvSpPr>
          <p:cNvPr id="3" name="Rectangle 2"/>
          <p:cNvSpPr>
            <a:spLocks noChangeArrowheads="1"/>
          </p:cNvSpPr>
          <p:nvPr/>
        </p:nvSpPr>
        <p:spPr bwMode="auto">
          <a:xfrm>
            <a:off x="1609953" y="2752069"/>
            <a:ext cx="221664"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1097280" eaLnBrk="0" fontAlgn="base" hangingPunct="0">
              <a:spcBef>
                <a:spcPct val="0"/>
              </a:spcBef>
              <a:spcAft>
                <a:spcPct val="0"/>
              </a:spcAft>
            </a:pPr>
            <a:endParaRPr lang="fr-FR" altLang="fr-FR" sz="2160" dirty="0">
              <a:latin typeface="Arial" panose="020B0604020202020204" pitchFamily="34" charset="0"/>
            </a:endParaRPr>
          </a:p>
        </p:txBody>
      </p:sp>
      <p:sp>
        <p:nvSpPr>
          <p:cNvPr id="9" name="Accolade ouvrante 8"/>
          <p:cNvSpPr/>
          <p:nvPr/>
        </p:nvSpPr>
        <p:spPr>
          <a:xfrm flipH="1" flipV="1">
            <a:off x="8364320" y="3104734"/>
            <a:ext cx="189738" cy="54863"/>
          </a:xfrm>
          <a:prstGeom prst="leftBrace">
            <a:avLst>
              <a:gd name="adj1" fmla="val 8333"/>
              <a:gd name="adj2" fmla="val 51064"/>
            </a:avLst>
          </a:prstGeom>
          <a:ln w="38100"/>
        </p:spPr>
        <p:style>
          <a:lnRef idx="1">
            <a:schemeClr val="accent1"/>
          </a:lnRef>
          <a:fillRef idx="0">
            <a:schemeClr val="accent1"/>
          </a:fillRef>
          <a:effectRef idx="0">
            <a:schemeClr val="accent1"/>
          </a:effectRef>
          <a:fontRef idx="minor">
            <a:schemeClr val="tx1"/>
          </a:fontRef>
        </p:style>
        <p:txBody>
          <a:bodyPr rot="0" spcFirstLastPara="0" vert="horz" wrap="square" lIns="109728" tIns="54864" rIns="109728" bIns="54864" numCol="1" spcCol="0" rtlCol="0" fromWordArt="0" anchor="ctr" anchorCtr="0" forceAA="0" compatLnSpc="1">
            <a:prstTxWarp prst="textNoShape">
              <a:avLst/>
            </a:prstTxWarp>
            <a:noAutofit/>
          </a:bodyPr>
          <a:lstStyle/>
          <a:p>
            <a:endParaRPr lang="fr-FR" sz="2160"/>
          </a:p>
        </p:txBody>
      </p:sp>
      <p:sp>
        <p:nvSpPr>
          <p:cNvPr id="5" name="Rectangle 3"/>
          <p:cNvSpPr>
            <a:spLocks noChangeArrowheads="1"/>
          </p:cNvSpPr>
          <p:nvPr/>
        </p:nvSpPr>
        <p:spPr bwMode="auto">
          <a:xfrm>
            <a:off x="716890" y="1071732"/>
            <a:ext cx="326358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1097280" eaLnBrk="0" fontAlgn="base" hangingPunct="0">
              <a:spcBef>
                <a:spcPct val="0"/>
              </a:spcBef>
              <a:spcAft>
                <a:spcPct val="0"/>
              </a:spcAft>
            </a:pPr>
            <a:r>
              <a:rPr lang="fr-FR" altLang="fr-FR" sz="288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Pour un Partenaire</a:t>
            </a:r>
            <a:endParaRPr lang="fr-FR" altLang="fr-FR" sz="2880" dirty="0">
              <a:solidFill>
                <a:srgbClr val="FFFF00"/>
              </a:solidFill>
              <a:latin typeface="Times New Roman" panose="02020603050405020304" pitchFamily="18" charset="0"/>
              <a:cs typeface="Times New Roman" panose="02020603050405020304" pitchFamily="18" charset="0"/>
            </a:endParaRPr>
          </a:p>
        </p:txBody>
      </p:sp>
      <p:sp>
        <p:nvSpPr>
          <p:cNvPr id="4" name="Sous-titre 2">
            <a:extLst>
              <a:ext uri="{FF2B5EF4-FFF2-40B4-BE49-F238E27FC236}">
                <a16:creationId xmlns:a16="http://schemas.microsoft.com/office/drawing/2014/main" id="{FB72FDB9-17E9-BE42-5CE5-4413C59B1D69}"/>
              </a:ext>
            </a:extLst>
          </p:cNvPr>
          <p:cNvSpPr txBox="1">
            <a:spLocks/>
          </p:cNvSpPr>
          <p:nvPr/>
        </p:nvSpPr>
        <p:spPr>
          <a:xfrm>
            <a:off x="3654162" y="3104734"/>
            <a:ext cx="3528497" cy="1053390"/>
          </a:xfrm>
          <a:prstGeom prst="rect">
            <a:avLst/>
          </a:prstGeom>
          <a:effectLst>
            <a:outerShdw blurRad="50800" dir="14400000">
              <a:srgbClr val="000000">
                <a:alpha val="40000"/>
              </a:srgbClr>
            </a:outerShdw>
          </a:effectLst>
        </p:spPr>
        <p:txBody>
          <a:bodyPr vert="horz" lIns="109728" tIns="54864" rIns="109728" bIns="54864" rtlCol="0" anchor="t">
            <a:normAutofit/>
          </a:bodyPr>
          <a:lstStyle>
            <a:lvl1pPr marL="0" indent="0" algn="l" defTabSz="457200" rtl="0" eaLnBrk="1" latinLnBrk="0" hangingPunct="1">
              <a:spcBef>
                <a:spcPct val="20000"/>
              </a:spcBef>
              <a:spcAft>
                <a:spcPts val="600"/>
              </a:spcAft>
              <a:buClr>
                <a:schemeClr val="accent1"/>
              </a:buClr>
              <a:buFont typeface="Wingdings 2" charset="2"/>
              <a:buNone/>
              <a:defRPr sz="1800" kern="1200">
                <a:solidFill>
                  <a:schemeClr val="tx1"/>
                </a:solidFill>
                <a:latin typeface="+mn-lt"/>
                <a:ea typeface="+mn-ea"/>
                <a:cs typeface="+mn-cs"/>
              </a:defRPr>
            </a:lvl1pPr>
            <a:lvl2pPr marL="457200" indent="0" algn="ctr" defTabSz="457200" rtl="0" eaLnBrk="1" latinLnBrk="0" hangingPunct="1">
              <a:spcBef>
                <a:spcPct val="20000"/>
              </a:spcBef>
              <a:spcAft>
                <a:spcPts val="600"/>
              </a:spcAft>
              <a:buClr>
                <a:schemeClr val="accent1"/>
              </a:buClr>
              <a:buFont typeface="Wingdings 2"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9pPr>
          </a:lstStyle>
          <a:p>
            <a:pPr algn="ctr"/>
            <a:r>
              <a:rPr lang="fr-FR" sz="4320" b="1" dirty="0">
                <a:solidFill>
                  <a:schemeClr val="bg1"/>
                </a:solidFill>
                <a:latin typeface="Times New Roman" panose="02020603050405020304" pitchFamily="18" charset="0"/>
                <a:cs typeface="Times New Roman" panose="02020603050405020304" pitchFamily="18" charset="0"/>
              </a:rPr>
              <a:t>Plus </a:t>
            </a:r>
            <a:endParaRPr lang="fr-FR" sz="7200" b="1" dirty="0">
              <a:solidFill>
                <a:schemeClr val="bg1"/>
              </a:solidFill>
              <a:latin typeface="Times New Roman" panose="02020603050405020304" pitchFamily="18" charset="0"/>
              <a:cs typeface="Times New Roman" panose="02020603050405020304" pitchFamily="18" charset="0"/>
            </a:endParaRPr>
          </a:p>
        </p:txBody>
      </p:sp>
      <p:sp>
        <p:nvSpPr>
          <p:cNvPr id="11" name="Sous-titre 2">
            <a:extLst>
              <a:ext uri="{FF2B5EF4-FFF2-40B4-BE49-F238E27FC236}">
                <a16:creationId xmlns:a16="http://schemas.microsoft.com/office/drawing/2014/main" id="{0EABA2F9-307C-FEEF-0FD5-951B9CEA7BE7}"/>
              </a:ext>
            </a:extLst>
          </p:cNvPr>
          <p:cNvSpPr txBox="1">
            <a:spLocks/>
          </p:cNvSpPr>
          <p:nvPr/>
        </p:nvSpPr>
        <p:spPr>
          <a:xfrm>
            <a:off x="-1934107" y="4815591"/>
            <a:ext cx="7831003" cy="1053390"/>
          </a:xfrm>
          <a:prstGeom prst="rect">
            <a:avLst/>
          </a:prstGeom>
          <a:effectLst>
            <a:outerShdw blurRad="50800" dir="14400000">
              <a:srgbClr val="000000">
                <a:alpha val="40000"/>
              </a:srgbClr>
            </a:outerShdw>
          </a:effectLst>
        </p:spPr>
        <p:txBody>
          <a:bodyPr vert="horz" lIns="109728" tIns="54864" rIns="109728" bIns="54864" rtlCol="0" anchor="t">
            <a:normAutofit fontScale="70000" lnSpcReduction="20000"/>
          </a:bodyPr>
          <a:lstStyle>
            <a:lvl1pPr marL="0" indent="0" algn="l" defTabSz="457200" rtl="0" eaLnBrk="1" latinLnBrk="0" hangingPunct="1">
              <a:spcBef>
                <a:spcPct val="20000"/>
              </a:spcBef>
              <a:spcAft>
                <a:spcPts val="600"/>
              </a:spcAft>
              <a:buClr>
                <a:schemeClr val="accent1"/>
              </a:buClr>
              <a:buFont typeface="Wingdings 2" charset="2"/>
              <a:buNone/>
              <a:defRPr sz="1800" kern="1200">
                <a:solidFill>
                  <a:schemeClr val="tx1"/>
                </a:solidFill>
                <a:latin typeface="+mn-lt"/>
                <a:ea typeface="+mn-ea"/>
                <a:cs typeface="+mn-cs"/>
              </a:defRPr>
            </a:lvl1pPr>
            <a:lvl2pPr marL="457200" indent="0" algn="ctr" defTabSz="457200" rtl="0" eaLnBrk="1" latinLnBrk="0" hangingPunct="1">
              <a:spcBef>
                <a:spcPct val="20000"/>
              </a:spcBef>
              <a:spcAft>
                <a:spcPts val="600"/>
              </a:spcAft>
              <a:buClr>
                <a:schemeClr val="accent1"/>
              </a:buClr>
              <a:buFont typeface="Wingdings 2"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9pPr>
          </a:lstStyle>
          <a:p>
            <a:pPr algn="r"/>
            <a:r>
              <a:rPr lang="fr-FR" sz="4320" b="1" dirty="0">
                <a:solidFill>
                  <a:schemeClr val="bg1"/>
                </a:solidFill>
                <a:latin typeface="Times New Roman" panose="02020603050405020304" pitchFamily="18" charset="0"/>
                <a:cs typeface="Times New Roman" panose="02020603050405020304" pitchFamily="18" charset="0"/>
              </a:rPr>
              <a:t>Soit 15% </a:t>
            </a:r>
          </a:p>
          <a:p>
            <a:pPr algn="r"/>
            <a:r>
              <a:rPr lang="fr-FR" sz="4320" b="1" dirty="0">
                <a:solidFill>
                  <a:schemeClr val="bg1"/>
                </a:solidFill>
                <a:latin typeface="Times New Roman" panose="02020603050405020304" pitchFamily="18" charset="0"/>
                <a:cs typeface="Times New Roman" panose="02020603050405020304" pitchFamily="18" charset="0"/>
              </a:rPr>
              <a:t>de votre investissement</a:t>
            </a:r>
            <a:endParaRPr lang="fr-FR" sz="7200" b="1" dirty="0">
              <a:solidFill>
                <a:schemeClr val="bg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C2399FF2-4D08-DCA3-049D-1014E66C5BEB}"/>
              </a:ext>
            </a:extLst>
          </p:cNvPr>
          <p:cNvSpPr/>
          <p:nvPr/>
        </p:nvSpPr>
        <p:spPr>
          <a:xfrm>
            <a:off x="1977868" y="6391865"/>
            <a:ext cx="4350935" cy="1107996"/>
          </a:xfrm>
          <a:prstGeom prst="rect">
            <a:avLst/>
          </a:prstGeom>
          <a:noFill/>
        </p:spPr>
        <p:txBody>
          <a:bodyPr wrap="none" lIns="109728" tIns="54864" rIns="109728" bIns="54864">
            <a:spAutoFit/>
          </a:bodyPr>
          <a:lstStyle/>
          <a:p>
            <a:pPr algn="ctr"/>
            <a:r>
              <a:rPr lang="fr-FR" sz="648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12 039 750F</a:t>
            </a:r>
          </a:p>
        </p:txBody>
      </p:sp>
      <p:sp>
        <p:nvSpPr>
          <p:cNvPr id="13" name="Rectangle 12">
            <a:extLst>
              <a:ext uri="{FF2B5EF4-FFF2-40B4-BE49-F238E27FC236}">
                <a16:creationId xmlns:a16="http://schemas.microsoft.com/office/drawing/2014/main" id="{FCCBD49D-2B11-883A-1D64-291598725746}"/>
              </a:ext>
            </a:extLst>
          </p:cNvPr>
          <p:cNvSpPr/>
          <p:nvPr/>
        </p:nvSpPr>
        <p:spPr>
          <a:xfrm>
            <a:off x="671018" y="4049907"/>
            <a:ext cx="3238451" cy="923330"/>
          </a:xfrm>
          <a:prstGeom prst="rect">
            <a:avLst/>
          </a:prstGeom>
          <a:solidFill>
            <a:schemeClr val="tx1">
              <a:lumMod val="85000"/>
            </a:schemeClr>
          </a:solidFill>
        </p:spPr>
        <p:txBody>
          <a:bodyPr wrap="none" lIns="109728" tIns="54864" rIns="109728" bIns="54864">
            <a:spAutoFit/>
          </a:bodyPr>
          <a:lstStyle/>
          <a:p>
            <a:pPr algn="ctr"/>
            <a:r>
              <a:rPr lang="fr-FR" sz="5280" b="1" dirty="0">
                <a:ln w="9525">
                  <a:solidFill>
                    <a:srgbClr val="FFFF00"/>
                  </a:solidFill>
                  <a:prstDash val="solid"/>
                </a:ln>
                <a:solidFill>
                  <a:schemeClr val="bg1"/>
                </a:solidFill>
                <a:effectLst>
                  <a:outerShdw blurRad="12700" dist="38100" dir="2700000" algn="tl" rotWithShape="0">
                    <a:schemeClr val="accent5">
                      <a:lumMod val="60000"/>
                      <a:lumOff val="40000"/>
                    </a:schemeClr>
                  </a:outerShdw>
                </a:effectLst>
              </a:rPr>
              <a:t>2 407 950F</a:t>
            </a:r>
          </a:p>
        </p:txBody>
      </p:sp>
      <p:pic>
        <p:nvPicPr>
          <p:cNvPr id="2" name="Image 1">
            <a:extLst>
              <a:ext uri="{FF2B5EF4-FFF2-40B4-BE49-F238E27FC236}">
                <a16:creationId xmlns:a16="http://schemas.microsoft.com/office/drawing/2014/main" id="{827AC99A-7ABA-2A44-EB8D-B9AD4D22E33A}"/>
              </a:ext>
            </a:extLst>
          </p:cNvPr>
          <p:cNvPicPr>
            <a:picLocks noChangeAspect="1"/>
          </p:cNvPicPr>
          <p:nvPr/>
        </p:nvPicPr>
        <p:blipFill>
          <a:blip r:embed="rId4"/>
          <a:stretch>
            <a:fillRect/>
          </a:stretch>
        </p:blipFill>
        <p:spPr>
          <a:xfrm>
            <a:off x="15669" y="-7928"/>
            <a:ext cx="966573" cy="966573"/>
          </a:xfrm>
          <a:prstGeom prst="rect">
            <a:avLst/>
          </a:prstGeom>
        </p:spPr>
      </p:pic>
    </p:spTree>
    <p:extLst>
      <p:ext uri="{BB962C8B-B14F-4D97-AF65-F5344CB8AC3E}">
        <p14:creationId xmlns:p14="http://schemas.microsoft.com/office/powerpoint/2010/main" val="33395406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circle(in)">
                                      <p:cBhvr>
                                        <p:cTn id="20" dur="20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circle(in)">
                                      <p:cBhvr>
                                        <p:cTn id="25" dur="20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80">
                                          <p:stCondLst>
                                            <p:cond delay="0"/>
                                          </p:stCondLst>
                                        </p:cTn>
                                        <p:tgtEl>
                                          <p:spTgt spid="13"/>
                                        </p:tgtEl>
                                      </p:cBhvr>
                                    </p:animEffect>
                                    <p:anim calcmode="lin" valueType="num">
                                      <p:cBhvr>
                                        <p:cTn id="3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4" dur="26">
                                          <p:stCondLst>
                                            <p:cond delay="650"/>
                                          </p:stCondLst>
                                        </p:cTn>
                                        <p:tgtEl>
                                          <p:spTgt spid="13"/>
                                        </p:tgtEl>
                                      </p:cBhvr>
                                      <p:to x="100000" y="60000"/>
                                    </p:animScale>
                                    <p:animScale>
                                      <p:cBhvr>
                                        <p:cTn id="45" dur="166" decel="50000">
                                          <p:stCondLst>
                                            <p:cond delay="676"/>
                                          </p:stCondLst>
                                        </p:cTn>
                                        <p:tgtEl>
                                          <p:spTgt spid="13"/>
                                        </p:tgtEl>
                                      </p:cBhvr>
                                      <p:to x="100000" y="100000"/>
                                    </p:animScale>
                                    <p:animScale>
                                      <p:cBhvr>
                                        <p:cTn id="46" dur="26">
                                          <p:stCondLst>
                                            <p:cond delay="1312"/>
                                          </p:stCondLst>
                                        </p:cTn>
                                        <p:tgtEl>
                                          <p:spTgt spid="13"/>
                                        </p:tgtEl>
                                      </p:cBhvr>
                                      <p:to x="100000" y="80000"/>
                                    </p:animScale>
                                    <p:animScale>
                                      <p:cBhvr>
                                        <p:cTn id="47" dur="166" decel="50000">
                                          <p:stCondLst>
                                            <p:cond delay="1338"/>
                                          </p:stCondLst>
                                        </p:cTn>
                                        <p:tgtEl>
                                          <p:spTgt spid="13"/>
                                        </p:tgtEl>
                                      </p:cBhvr>
                                      <p:to x="100000" y="100000"/>
                                    </p:animScale>
                                    <p:animScale>
                                      <p:cBhvr>
                                        <p:cTn id="48" dur="26">
                                          <p:stCondLst>
                                            <p:cond delay="1642"/>
                                          </p:stCondLst>
                                        </p:cTn>
                                        <p:tgtEl>
                                          <p:spTgt spid="13"/>
                                        </p:tgtEl>
                                      </p:cBhvr>
                                      <p:to x="100000" y="90000"/>
                                    </p:animScale>
                                    <p:animScale>
                                      <p:cBhvr>
                                        <p:cTn id="49" dur="166" decel="50000">
                                          <p:stCondLst>
                                            <p:cond delay="1668"/>
                                          </p:stCondLst>
                                        </p:cTn>
                                        <p:tgtEl>
                                          <p:spTgt spid="13"/>
                                        </p:tgtEl>
                                      </p:cBhvr>
                                      <p:to x="100000" y="100000"/>
                                    </p:animScale>
                                    <p:animScale>
                                      <p:cBhvr>
                                        <p:cTn id="50" dur="26">
                                          <p:stCondLst>
                                            <p:cond delay="1808"/>
                                          </p:stCondLst>
                                        </p:cTn>
                                        <p:tgtEl>
                                          <p:spTgt spid="13"/>
                                        </p:tgtEl>
                                      </p:cBhvr>
                                      <p:to x="100000" y="95000"/>
                                    </p:animScale>
                                    <p:animScale>
                                      <p:cBhvr>
                                        <p:cTn id="51" dur="166" decel="50000">
                                          <p:stCondLst>
                                            <p:cond delay="1834"/>
                                          </p:stCondLst>
                                        </p:cTn>
                                        <p:tgtEl>
                                          <p:spTgt spid="13"/>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down)">
                                      <p:cBhvr>
                                        <p:cTn id="63" dur="580">
                                          <p:stCondLst>
                                            <p:cond delay="0"/>
                                          </p:stCondLst>
                                        </p:cTn>
                                        <p:tgtEl>
                                          <p:spTgt spid="12"/>
                                        </p:tgtEl>
                                      </p:cBhvr>
                                    </p:animEffect>
                                    <p:anim calcmode="lin" valueType="num">
                                      <p:cBhvr>
                                        <p:cTn id="6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9" dur="26">
                                          <p:stCondLst>
                                            <p:cond delay="650"/>
                                          </p:stCondLst>
                                        </p:cTn>
                                        <p:tgtEl>
                                          <p:spTgt spid="12"/>
                                        </p:tgtEl>
                                      </p:cBhvr>
                                      <p:to x="100000" y="60000"/>
                                    </p:animScale>
                                    <p:animScale>
                                      <p:cBhvr>
                                        <p:cTn id="70" dur="166" decel="50000">
                                          <p:stCondLst>
                                            <p:cond delay="676"/>
                                          </p:stCondLst>
                                        </p:cTn>
                                        <p:tgtEl>
                                          <p:spTgt spid="12"/>
                                        </p:tgtEl>
                                      </p:cBhvr>
                                      <p:to x="100000" y="100000"/>
                                    </p:animScale>
                                    <p:animScale>
                                      <p:cBhvr>
                                        <p:cTn id="71" dur="26">
                                          <p:stCondLst>
                                            <p:cond delay="1312"/>
                                          </p:stCondLst>
                                        </p:cTn>
                                        <p:tgtEl>
                                          <p:spTgt spid="12"/>
                                        </p:tgtEl>
                                      </p:cBhvr>
                                      <p:to x="100000" y="80000"/>
                                    </p:animScale>
                                    <p:animScale>
                                      <p:cBhvr>
                                        <p:cTn id="72" dur="166" decel="50000">
                                          <p:stCondLst>
                                            <p:cond delay="1338"/>
                                          </p:stCondLst>
                                        </p:cTn>
                                        <p:tgtEl>
                                          <p:spTgt spid="12"/>
                                        </p:tgtEl>
                                      </p:cBhvr>
                                      <p:to x="100000" y="100000"/>
                                    </p:animScale>
                                    <p:animScale>
                                      <p:cBhvr>
                                        <p:cTn id="73" dur="26">
                                          <p:stCondLst>
                                            <p:cond delay="1642"/>
                                          </p:stCondLst>
                                        </p:cTn>
                                        <p:tgtEl>
                                          <p:spTgt spid="12"/>
                                        </p:tgtEl>
                                      </p:cBhvr>
                                      <p:to x="100000" y="90000"/>
                                    </p:animScale>
                                    <p:animScale>
                                      <p:cBhvr>
                                        <p:cTn id="74" dur="166" decel="50000">
                                          <p:stCondLst>
                                            <p:cond delay="1668"/>
                                          </p:stCondLst>
                                        </p:cTn>
                                        <p:tgtEl>
                                          <p:spTgt spid="12"/>
                                        </p:tgtEl>
                                      </p:cBhvr>
                                      <p:to x="100000" y="100000"/>
                                    </p:animScale>
                                    <p:animScale>
                                      <p:cBhvr>
                                        <p:cTn id="75" dur="26">
                                          <p:stCondLst>
                                            <p:cond delay="1808"/>
                                          </p:stCondLst>
                                        </p:cTn>
                                        <p:tgtEl>
                                          <p:spTgt spid="12"/>
                                        </p:tgtEl>
                                      </p:cBhvr>
                                      <p:to x="100000" y="95000"/>
                                    </p:animScale>
                                    <p:animScale>
                                      <p:cBhvr>
                                        <p:cTn id="7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animBg="1"/>
      <p:bldP spid="5" grpId="0"/>
      <p:bldP spid="4" grpId="0"/>
      <p:bldP spid="11" grpId="0"/>
      <p:bldP spid="12" grpId="0"/>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15669" y="7928"/>
            <a:ext cx="14630400" cy="8229600"/>
          </a:xfrm>
          <a:prstGeom prst="rect">
            <a:avLst/>
          </a:prstGeom>
          <a:solidFill>
            <a:srgbClr val="0D0A2C">
              <a:alpha val="75000"/>
            </a:srgbClr>
          </a:solidFill>
          <a:ln/>
        </p:spPr>
      </p:sp>
      <p:sp>
        <p:nvSpPr>
          <p:cNvPr id="12" name="Text 6"/>
          <p:cNvSpPr/>
          <p:nvPr/>
        </p:nvSpPr>
        <p:spPr>
          <a:xfrm>
            <a:off x="15669" y="966573"/>
            <a:ext cx="14630400" cy="694373"/>
          </a:xfrm>
          <a:prstGeom prst="rect">
            <a:avLst/>
          </a:prstGeom>
          <a:noFill/>
          <a:ln/>
        </p:spPr>
        <p:txBody>
          <a:bodyPr wrap="square" rtlCol="0" anchor="t"/>
          <a:lstStyle/>
          <a:p>
            <a:pPr marL="0" indent="0" algn="r">
              <a:lnSpc>
                <a:spcPts val="2734"/>
              </a:lnSpc>
              <a:buNone/>
            </a:pPr>
            <a:r>
              <a:rPr lang="en-US" sz="3200" b="1" dirty="0">
                <a:solidFill>
                  <a:srgbClr val="F2F0F4"/>
                </a:solidFill>
                <a:latin typeface="Montserrat" pitchFamily="34" charset="0"/>
                <a:ea typeface="Montserrat" pitchFamily="34" charset="-122"/>
                <a:cs typeface="Montserrat" pitchFamily="34" charset="-120"/>
              </a:rPr>
              <a:t>BILAN  DE  4 MOIS D’ACTIVITE DE LA PLATEFORME TETPROGRAM</a:t>
            </a:r>
            <a:endParaRPr lang="en-US" sz="3200" b="1" dirty="0"/>
          </a:p>
        </p:txBody>
      </p:sp>
      <p:pic>
        <p:nvPicPr>
          <p:cNvPr id="15" name="Image 14">
            <a:extLst>
              <a:ext uri="{FF2B5EF4-FFF2-40B4-BE49-F238E27FC236}">
                <a16:creationId xmlns:a16="http://schemas.microsoft.com/office/drawing/2014/main" id="{F4ECBA9D-C8DC-830B-B652-9F9338EE55D0}"/>
              </a:ext>
            </a:extLst>
          </p:cNvPr>
          <p:cNvPicPr>
            <a:picLocks noChangeAspect="1"/>
          </p:cNvPicPr>
          <p:nvPr/>
        </p:nvPicPr>
        <p:blipFill>
          <a:blip r:embed="rId4"/>
          <a:stretch>
            <a:fillRect/>
          </a:stretch>
        </p:blipFill>
        <p:spPr>
          <a:xfrm>
            <a:off x="15669" y="-7928"/>
            <a:ext cx="966573" cy="966573"/>
          </a:xfrm>
          <a:prstGeom prst="rect">
            <a:avLst/>
          </a:prstGeom>
        </p:spPr>
      </p:pic>
      <p:pic>
        <p:nvPicPr>
          <p:cNvPr id="16" name="Image 15">
            <a:extLst>
              <a:ext uri="{FF2B5EF4-FFF2-40B4-BE49-F238E27FC236}">
                <a16:creationId xmlns:a16="http://schemas.microsoft.com/office/drawing/2014/main" id="{21996583-E47E-5144-CF71-C2FA4A81122F}"/>
              </a:ext>
            </a:extLst>
          </p:cNvPr>
          <p:cNvPicPr>
            <a:picLocks noChangeAspect="1"/>
          </p:cNvPicPr>
          <p:nvPr/>
        </p:nvPicPr>
        <p:blipFill>
          <a:blip r:embed="rId5"/>
          <a:stretch>
            <a:fillRect/>
          </a:stretch>
        </p:blipFill>
        <p:spPr>
          <a:xfrm>
            <a:off x="982242" y="1505101"/>
            <a:ext cx="12985033" cy="6407798"/>
          </a:xfrm>
          <a:prstGeom prst="rect">
            <a:avLst/>
          </a:prstGeom>
        </p:spPr>
      </p:pic>
      <p:sp>
        <p:nvSpPr>
          <p:cNvPr id="17" name="Ellipse 16">
            <a:extLst>
              <a:ext uri="{FF2B5EF4-FFF2-40B4-BE49-F238E27FC236}">
                <a16:creationId xmlns:a16="http://schemas.microsoft.com/office/drawing/2014/main" id="{CCB477FC-7145-A8E6-BFBF-AB9D100E0383}"/>
              </a:ext>
            </a:extLst>
          </p:cNvPr>
          <p:cNvSpPr/>
          <p:nvPr/>
        </p:nvSpPr>
        <p:spPr>
          <a:xfrm>
            <a:off x="1187355" y="1378424"/>
            <a:ext cx="3302758" cy="109182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F"/>
          </a:p>
        </p:txBody>
      </p:sp>
      <p:sp>
        <p:nvSpPr>
          <p:cNvPr id="19" name="Ellipse 18">
            <a:extLst>
              <a:ext uri="{FF2B5EF4-FFF2-40B4-BE49-F238E27FC236}">
                <a16:creationId xmlns:a16="http://schemas.microsoft.com/office/drawing/2014/main" id="{9B054AA6-9AA8-7EA0-9B02-0608732E75D2}"/>
              </a:ext>
            </a:extLst>
          </p:cNvPr>
          <p:cNvSpPr/>
          <p:nvPr/>
        </p:nvSpPr>
        <p:spPr>
          <a:xfrm>
            <a:off x="1271119" y="5540991"/>
            <a:ext cx="3833144" cy="225188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F"/>
          </a:p>
        </p:txBody>
      </p:sp>
      <p:sp>
        <p:nvSpPr>
          <p:cNvPr id="20" name="Ellipse 19">
            <a:extLst>
              <a:ext uri="{FF2B5EF4-FFF2-40B4-BE49-F238E27FC236}">
                <a16:creationId xmlns:a16="http://schemas.microsoft.com/office/drawing/2014/main" id="{DE6E06CF-57AF-9336-8DC1-18BA565BD808}"/>
              </a:ext>
            </a:extLst>
          </p:cNvPr>
          <p:cNvSpPr/>
          <p:nvPr/>
        </p:nvSpPr>
        <p:spPr>
          <a:xfrm>
            <a:off x="5581537" y="5556913"/>
            <a:ext cx="3833144" cy="225188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F"/>
          </a:p>
        </p:txBody>
      </p:sp>
      <p:sp>
        <p:nvSpPr>
          <p:cNvPr id="21" name="Ellipse 20">
            <a:extLst>
              <a:ext uri="{FF2B5EF4-FFF2-40B4-BE49-F238E27FC236}">
                <a16:creationId xmlns:a16="http://schemas.microsoft.com/office/drawing/2014/main" id="{67D5FC2D-A823-4963-2532-2017CA3B7670}"/>
              </a:ext>
            </a:extLst>
          </p:cNvPr>
          <p:cNvSpPr/>
          <p:nvPr/>
        </p:nvSpPr>
        <p:spPr>
          <a:xfrm>
            <a:off x="9567081" y="5531892"/>
            <a:ext cx="3833144" cy="225188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F"/>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000"/>
                                        <p:tgtEl>
                                          <p:spTgt spid="17"/>
                                        </p:tgtEl>
                                      </p:cBhvr>
                                    </p:animEffect>
                                    <p:anim calcmode="lin" valueType="num">
                                      <p:cBhvr>
                                        <p:cTn id="12" dur="2000" fill="hold"/>
                                        <p:tgtEl>
                                          <p:spTgt spid="17"/>
                                        </p:tgtEl>
                                        <p:attrNameLst>
                                          <p:attrName>ppt_w</p:attrName>
                                        </p:attrNameLst>
                                      </p:cBhvr>
                                      <p:tavLst>
                                        <p:tav tm="0" fmla="#ppt_w*sin(2.5*pi*$)">
                                          <p:val>
                                            <p:fltVal val="0"/>
                                          </p:val>
                                        </p:tav>
                                        <p:tav tm="100000">
                                          <p:val>
                                            <p:fltVal val="1"/>
                                          </p:val>
                                        </p:tav>
                                      </p:tavLst>
                                    </p:anim>
                                    <p:anim calcmode="lin" valueType="num">
                                      <p:cBhvr>
                                        <p:cTn id="13"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15669" y="7928"/>
            <a:ext cx="14630400" cy="8229600"/>
          </a:xfrm>
          <a:prstGeom prst="rect">
            <a:avLst/>
          </a:prstGeom>
          <a:solidFill>
            <a:srgbClr val="0D0A2C">
              <a:alpha val="75000"/>
            </a:srgbClr>
          </a:solidFill>
          <a:ln/>
        </p:spPr>
      </p:sp>
      <p:sp>
        <p:nvSpPr>
          <p:cNvPr id="12" name="Text 6"/>
          <p:cNvSpPr/>
          <p:nvPr/>
        </p:nvSpPr>
        <p:spPr>
          <a:xfrm>
            <a:off x="532263" y="966573"/>
            <a:ext cx="3317066" cy="694373"/>
          </a:xfrm>
          <a:prstGeom prst="rect">
            <a:avLst/>
          </a:prstGeom>
          <a:noFill/>
          <a:ln/>
        </p:spPr>
        <p:txBody>
          <a:bodyPr wrap="square" rtlCol="0" anchor="t"/>
          <a:lstStyle/>
          <a:p>
            <a:pPr marL="0" indent="0" algn="l">
              <a:lnSpc>
                <a:spcPct val="150000"/>
              </a:lnSpc>
              <a:buNone/>
            </a:pPr>
            <a:r>
              <a:rPr lang="en-US" sz="3200" b="1" dirty="0">
                <a:solidFill>
                  <a:srgbClr val="F2F0F4"/>
                </a:solidFill>
                <a:latin typeface="Montserrat" pitchFamily="34" charset="0"/>
                <a:ea typeface="Montserrat" pitchFamily="34" charset="-122"/>
                <a:cs typeface="Montserrat" pitchFamily="34" charset="-120"/>
              </a:rPr>
              <a:t>BILAN  DE  MOIS D’ACTIVITE DE LA PLATEFORME TETPROGRAM</a:t>
            </a:r>
            <a:endParaRPr lang="en-US" sz="3200" b="1" dirty="0"/>
          </a:p>
        </p:txBody>
      </p:sp>
      <p:pic>
        <p:nvPicPr>
          <p:cNvPr id="15" name="Image 14">
            <a:extLst>
              <a:ext uri="{FF2B5EF4-FFF2-40B4-BE49-F238E27FC236}">
                <a16:creationId xmlns:a16="http://schemas.microsoft.com/office/drawing/2014/main" id="{F4ECBA9D-C8DC-830B-B652-9F9338EE55D0}"/>
              </a:ext>
            </a:extLst>
          </p:cNvPr>
          <p:cNvPicPr>
            <a:picLocks noChangeAspect="1"/>
          </p:cNvPicPr>
          <p:nvPr/>
        </p:nvPicPr>
        <p:blipFill>
          <a:blip r:embed="rId4"/>
          <a:stretch>
            <a:fillRect/>
          </a:stretch>
        </p:blipFill>
        <p:spPr>
          <a:xfrm>
            <a:off x="15669" y="-7928"/>
            <a:ext cx="966573" cy="966573"/>
          </a:xfrm>
          <a:prstGeom prst="rect">
            <a:avLst/>
          </a:prstGeom>
        </p:spPr>
      </p:pic>
      <p:pic>
        <p:nvPicPr>
          <p:cNvPr id="7" name="Image 6">
            <a:extLst>
              <a:ext uri="{FF2B5EF4-FFF2-40B4-BE49-F238E27FC236}">
                <a16:creationId xmlns:a16="http://schemas.microsoft.com/office/drawing/2014/main" id="{5D181E18-BA6F-1FE2-9300-501464351E54}"/>
              </a:ext>
            </a:extLst>
          </p:cNvPr>
          <p:cNvPicPr>
            <a:picLocks noChangeAspect="1"/>
          </p:cNvPicPr>
          <p:nvPr/>
        </p:nvPicPr>
        <p:blipFill>
          <a:blip r:embed="rId5"/>
          <a:srcRect/>
          <a:stretch/>
        </p:blipFill>
        <p:spPr>
          <a:xfrm>
            <a:off x="5010269" y="-7928"/>
            <a:ext cx="4609861" cy="8229600"/>
          </a:xfrm>
          <a:prstGeom prst="rect">
            <a:avLst/>
          </a:prstGeom>
        </p:spPr>
      </p:pic>
      <p:pic>
        <p:nvPicPr>
          <p:cNvPr id="13" name="Image 12">
            <a:extLst>
              <a:ext uri="{FF2B5EF4-FFF2-40B4-BE49-F238E27FC236}">
                <a16:creationId xmlns:a16="http://schemas.microsoft.com/office/drawing/2014/main" id="{7E9617C1-7C2B-C1F8-0B83-23B579E7E021}"/>
              </a:ext>
            </a:extLst>
          </p:cNvPr>
          <p:cNvPicPr>
            <a:picLocks noChangeAspect="1"/>
          </p:cNvPicPr>
          <p:nvPr/>
        </p:nvPicPr>
        <p:blipFill>
          <a:blip r:embed="rId6"/>
          <a:srcRect/>
          <a:stretch/>
        </p:blipFill>
        <p:spPr>
          <a:xfrm>
            <a:off x="9820334" y="47633"/>
            <a:ext cx="4609861" cy="8118477"/>
          </a:xfrm>
          <a:prstGeom prst="rect">
            <a:avLst/>
          </a:prstGeom>
        </p:spPr>
      </p:pic>
    </p:spTree>
    <p:extLst>
      <p:ext uri="{BB962C8B-B14F-4D97-AF65-F5344CB8AC3E}">
        <p14:creationId xmlns:p14="http://schemas.microsoft.com/office/powerpoint/2010/main" val="116019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15669" y="7928"/>
            <a:ext cx="14630400" cy="8229600"/>
          </a:xfrm>
          <a:prstGeom prst="rect">
            <a:avLst/>
          </a:prstGeom>
          <a:solidFill>
            <a:srgbClr val="0D0A2C">
              <a:alpha val="75000"/>
            </a:srgbClr>
          </a:solidFill>
          <a:ln/>
        </p:spPr>
      </p:sp>
      <p:sp>
        <p:nvSpPr>
          <p:cNvPr id="12" name="Text 6"/>
          <p:cNvSpPr/>
          <p:nvPr/>
        </p:nvSpPr>
        <p:spPr>
          <a:xfrm>
            <a:off x="532263" y="966573"/>
            <a:ext cx="3317066" cy="694373"/>
          </a:xfrm>
          <a:prstGeom prst="rect">
            <a:avLst/>
          </a:prstGeom>
          <a:noFill/>
          <a:ln/>
        </p:spPr>
        <p:txBody>
          <a:bodyPr wrap="square" rtlCol="0" anchor="t"/>
          <a:lstStyle/>
          <a:p>
            <a:pPr marL="0" indent="0" algn="l">
              <a:lnSpc>
                <a:spcPct val="150000"/>
              </a:lnSpc>
              <a:buNone/>
            </a:pPr>
            <a:r>
              <a:rPr lang="en-US" sz="3200" b="1" dirty="0">
                <a:solidFill>
                  <a:srgbClr val="F2F0F4"/>
                </a:solidFill>
                <a:latin typeface="Montserrat" pitchFamily="34" charset="0"/>
                <a:ea typeface="Montserrat" pitchFamily="34" charset="-122"/>
                <a:cs typeface="Montserrat" pitchFamily="34" charset="-120"/>
              </a:rPr>
              <a:t>BILAN  DE  MOIS D’ACTIVITE DE LA PLATEFORME TETPROGRAM</a:t>
            </a:r>
            <a:endParaRPr lang="en-US" sz="3200" b="1" dirty="0"/>
          </a:p>
        </p:txBody>
      </p:sp>
      <p:pic>
        <p:nvPicPr>
          <p:cNvPr id="15" name="Image 14">
            <a:extLst>
              <a:ext uri="{FF2B5EF4-FFF2-40B4-BE49-F238E27FC236}">
                <a16:creationId xmlns:a16="http://schemas.microsoft.com/office/drawing/2014/main" id="{F4ECBA9D-C8DC-830B-B652-9F9338EE55D0}"/>
              </a:ext>
            </a:extLst>
          </p:cNvPr>
          <p:cNvPicPr>
            <a:picLocks noChangeAspect="1"/>
          </p:cNvPicPr>
          <p:nvPr/>
        </p:nvPicPr>
        <p:blipFill>
          <a:blip r:embed="rId4"/>
          <a:stretch>
            <a:fillRect/>
          </a:stretch>
        </p:blipFill>
        <p:spPr>
          <a:xfrm>
            <a:off x="15669" y="-7928"/>
            <a:ext cx="966573" cy="966573"/>
          </a:xfrm>
          <a:prstGeom prst="rect">
            <a:avLst/>
          </a:prstGeom>
        </p:spPr>
      </p:pic>
      <p:pic>
        <p:nvPicPr>
          <p:cNvPr id="7" name="Image 6">
            <a:extLst>
              <a:ext uri="{FF2B5EF4-FFF2-40B4-BE49-F238E27FC236}">
                <a16:creationId xmlns:a16="http://schemas.microsoft.com/office/drawing/2014/main" id="{5D181E18-BA6F-1FE2-9300-501464351E54}"/>
              </a:ext>
            </a:extLst>
          </p:cNvPr>
          <p:cNvPicPr>
            <a:picLocks noChangeAspect="1"/>
          </p:cNvPicPr>
          <p:nvPr/>
        </p:nvPicPr>
        <p:blipFill>
          <a:blip r:embed="rId5"/>
          <a:stretch>
            <a:fillRect/>
          </a:stretch>
        </p:blipFill>
        <p:spPr>
          <a:xfrm>
            <a:off x="9080249" y="7928"/>
            <a:ext cx="4671060" cy="8229600"/>
          </a:xfrm>
          <a:prstGeom prst="rect">
            <a:avLst/>
          </a:prstGeom>
        </p:spPr>
      </p:pic>
      <p:pic>
        <p:nvPicPr>
          <p:cNvPr id="4" name="Image 3">
            <a:extLst>
              <a:ext uri="{FF2B5EF4-FFF2-40B4-BE49-F238E27FC236}">
                <a16:creationId xmlns:a16="http://schemas.microsoft.com/office/drawing/2014/main" id="{4C033727-83F4-C5C0-E568-CB4BA7F82B75}"/>
              </a:ext>
            </a:extLst>
          </p:cNvPr>
          <p:cNvPicPr>
            <a:picLocks noChangeAspect="1"/>
          </p:cNvPicPr>
          <p:nvPr/>
        </p:nvPicPr>
        <p:blipFill>
          <a:blip r:embed="rId6"/>
          <a:srcRect/>
          <a:stretch/>
        </p:blipFill>
        <p:spPr>
          <a:xfrm>
            <a:off x="4142958" y="7928"/>
            <a:ext cx="4643661" cy="8229600"/>
          </a:xfrm>
          <a:prstGeom prst="rect">
            <a:avLst/>
          </a:prstGeom>
        </p:spPr>
      </p:pic>
    </p:spTree>
    <p:extLst>
      <p:ext uri="{BB962C8B-B14F-4D97-AF65-F5344CB8AC3E}">
        <p14:creationId xmlns:p14="http://schemas.microsoft.com/office/powerpoint/2010/main" val="233217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22" name="Shape 0">
            <a:extLst>
              <a:ext uri="{FF2B5EF4-FFF2-40B4-BE49-F238E27FC236}">
                <a16:creationId xmlns:a16="http://schemas.microsoft.com/office/drawing/2014/main" id="{8DAB7A1F-EF33-0736-0A7A-229884BF7C35}"/>
              </a:ext>
            </a:extLst>
          </p:cNvPr>
          <p:cNvSpPr/>
          <p:nvPr/>
        </p:nvSpPr>
        <p:spPr>
          <a:xfrm>
            <a:off x="-15669" y="7928"/>
            <a:ext cx="14630400" cy="8229600"/>
          </a:xfrm>
          <a:prstGeom prst="rect">
            <a:avLst/>
          </a:prstGeom>
          <a:solidFill>
            <a:srgbClr val="0D0A2C">
              <a:alpha val="75000"/>
            </a:srgbClr>
          </a:solidFill>
          <a:ln/>
        </p:spPr>
        <p:txBody>
          <a:bodyPr/>
          <a:lstStyle/>
          <a:p>
            <a:endParaRPr lang="fr-BF" dirty="0"/>
          </a:p>
        </p:txBody>
      </p:sp>
      <p:sp>
        <p:nvSpPr>
          <p:cNvPr id="5" name="Text 1"/>
          <p:cNvSpPr/>
          <p:nvPr/>
        </p:nvSpPr>
        <p:spPr>
          <a:xfrm>
            <a:off x="2522483" y="607576"/>
            <a:ext cx="12016477" cy="1377077"/>
          </a:xfrm>
          <a:prstGeom prst="rect">
            <a:avLst/>
          </a:prstGeom>
          <a:noFill/>
          <a:ln/>
        </p:spPr>
        <p:txBody>
          <a:bodyPr wrap="square" rtlCol="0" anchor="t"/>
          <a:lstStyle/>
          <a:p>
            <a:pPr algn="l"/>
            <a:r>
              <a:rPr lang="fr-FR" sz="4400" b="1" i="0" dirty="0">
                <a:solidFill>
                  <a:schemeClr val="bg1"/>
                </a:solidFill>
                <a:effectLst/>
                <a:latin typeface="var(--font-secondary)"/>
              </a:rPr>
              <a:t>petite histoire…</a:t>
            </a:r>
          </a:p>
        </p:txBody>
      </p:sp>
      <p:pic>
        <p:nvPicPr>
          <p:cNvPr id="23" name="Image 22">
            <a:extLst>
              <a:ext uri="{FF2B5EF4-FFF2-40B4-BE49-F238E27FC236}">
                <a16:creationId xmlns:a16="http://schemas.microsoft.com/office/drawing/2014/main" id="{B2842F8E-9D9B-6BB7-59A5-B3966928E719}"/>
              </a:ext>
            </a:extLst>
          </p:cNvPr>
          <p:cNvPicPr>
            <a:picLocks noChangeAspect="1"/>
          </p:cNvPicPr>
          <p:nvPr/>
        </p:nvPicPr>
        <p:blipFill>
          <a:blip r:embed="rId4"/>
          <a:stretch>
            <a:fillRect/>
          </a:stretch>
        </p:blipFill>
        <p:spPr>
          <a:xfrm>
            <a:off x="15669" y="-7928"/>
            <a:ext cx="966573" cy="966573"/>
          </a:xfrm>
          <a:prstGeom prst="rect">
            <a:avLst/>
          </a:prstGeom>
        </p:spPr>
      </p:pic>
      <p:sp>
        <p:nvSpPr>
          <p:cNvPr id="25" name="ZoneTexte 24">
            <a:extLst>
              <a:ext uri="{FF2B5EF4-FFF2-40B4-BE49-F238E27FC236}">
                <a16:creationId xmlns:a16="http://schemas.microsoft.com/office/drawing/2014/main" id="{64FE637C-A192-EC77-5407-9DA1A3913FB6}"/>
              </a:ext>
            </a:extLst>
          </p:cNvPr>
          <p:cNvSpPr txBox="1"/>
          <p:nvPr/>
        </p:nvSpPr>
        <p:spPr>
          <a:xfrm>
            <a:off x="8023974" y="464976"/>
            <a:ext cx="6105832" cy="6555641"/>
          </a:xfrm>
          <a:prstGeom prst="rect">
            <a:avLst/>
          </a:prstGeom>
          <a:noFill/>
        </p:spPr>
        <p:txBody>
          <a:bodyPr wrap="square">
            <a:spAutoFit/>
          </a:bodyPr>
          <a:lstStyle/>
          <a:p>
            <a:pPr marL="457200" indent="-457200" algn="l">
              <a:buFont typeface="Wingdings" panose="05000000000000000000" pitchFamily="2" charset="2"/>
              <a:buChar char="ü"/>
            </a:pPr>
            <a:r>
              <a:rPr lang="fr-FR" sz="2800" b="0" i="0" dirty="0">
                <a:solidFill>
                  <a:schemeClr val="bg1"/>
                </a:solidFill>
                <a:effectLst/>
                <a:latin typeface="Inter"/>
              </a:rPr>
              <a:t>En 1996, Jeff Bezos réalise qu’il pourrait </a:t>
            </a:r>
            <a:r>
              <a:rPr lang="fr-FR" sz="2800" b="1" i="0" dirty="0">
                <a:solidFill>
                  <a:schemeClr val="bg1"/>
                </a:solidFill>
                <a:effectLst/>
                <a:latin typeface="inherit"/>
              </a:rPr>
              <a:t>utiliser des sites web qui parlent de livres</a:t>
            </a:r>
            <a:r>
              <a:rPr lang="fr-FR" sz="2800" b="0" i="0" dirty="0">
                <a:solidFill>
                  <a:schemeClr val="bg1"/>
                </a:solidFill>
                <a:effectLst/>
                <a:latin typeface="Inter"/>
              </a:rPr>
              <a:t> pour vendre </a:t>
            </a:r>
            <a:r>
              <a:rPr lang="fr-FR" sz="2800" u="sng" dirty="0">
                <a:solidFill>
                  <a:schemeClr val="bg1"/>
                </a:solidFill>
                <a:latin typeface="Inter"/>
              </a:rPr>
              <a:t>ses livres</a:t>
            </a:r>
            <a:r>
              <a:rPr lang="fr-FR" sz="2800" b="0" i="0" dirty="0">
                <a:solidFill>
                  <a:schemeClr val="bg1"/>
                </a:solidFill>
                <a:effectLst/>
                <a:latin typeface="Inter"/>
              </a:rPr>
              <a:t>, grâce à un simple système de liens et de renvois vers ses pages internet.</a:t>
            </a:r>
            <a:endParaRPr lang="fr-FR" sz="2800" dirty="0">
              <a:solidFill>
                <a:schemeClr val="bg1"/>
              </a:solidFill>
              <a:latin typeface="Inter"/>
            </a:endParaRPr>
          </a:p>
          <a:p>
            <a:pPr marL="457200" indent="-457200" algn="l">
              <a:buFont typeface="Wingdings" panose="05000000000000000000" pitchFamily="2" charset="2"/>
              <a:buChar char="ü"/>
            </a:pPr>
            <a:r>
              <a:rPr lang="fr-FR" sz="2800" b="0" i="0" dirty="0">
                <a:solidFill>
                  <a:schemeClr val="bg1"/>
                </a:solidFill>
                <a:effectLst/>
                <a:latin typeface="Inter"/>
              </a:rPr>
              <a:t>Le projet de librairie en ligne de Jeff Bezos, devenu depuis </a:t>
            </a:r>
            <a:r>
              <a:rPr lang="fr-FR" sz="2800" b="1" i="0" dirty="0">
                <a:solidFill>
                  <a:schemeClr val="bg1"/>
                </a:solidFill>
                <a:effectLst/>
                <a:latin typeface="inherit"/>
              </a:rPr>
              <a:t>Amazon</a:t>
            </a:r>
            <a:r>
              <a:rPr lang="fr-FR" sz="2800" b="0" i="0" dirty="0">
                <a:solidFill>
                  <a:schemeClr val="bg1"/>
                </a:solidFill>
                <a:effectLst/>
                <a:latin typeface="Inter"/>
              </a:rPr>
              <a:t>, a conduit </a:t>
            </a:r>
            <a:r>
              <a:rPr lang="fr-FR" sz="2800" dirty="0">
                <a:solidFill>
                  <a:schemeClr val="bg1"/>
                </a:solidFill>
                <a:latin typeface="Inter"/>
              </a:rPr>
              <a:t>à l’affiliation</a:t>
            </a:r>
            <a:r>
              <a:rPr lang="fr-FR" sz="2800" b="0" i="0" dirty="0">
                <a:solidFill>
                  <a:schemeClr val="bg1"/>
                </a:solidFill>
                <a:effectLst/>
                <a:latin typeface="Inter"/>
              </a:rPr>
              <a:t>. Eh oui, en plus d’être le génie du </a:t>
            </a:r>
            <a:r>
              <a:rPr lang="fr-FR" sz="2800" b="0" i="0" u="sng" dirty="0">
                <a:solidFill>
                  <a:srgbClr val="FFFF00"/>
                </a:solidFill>
                <a:effectLst/>
                <a:latin typeface="Inter"/>
                <a:hlinkClick r:id="rId5">
                  <a:extLst>
                    <a:ext uri="{A12FA001-AC4F-418D-AE19-62706E023703}">
                      <ahyp:hlinkClr xmlns:ahyp="http://schemas.microsoft.com/office/drawing/2018/hyperlinkcolor" val="tx"/>
                    </a:ext>
                  </a:extLst>
                </a:hlinkClick>
              </a:rPr>
              <a:t>cross-</a:t>
            </a:r>
            <a:r>
              <a:rPr lang="fr-FR" sz="2800" b="0" i="0" u="sng" dirty="0" err="1">
                <a:solidFill>
                  <a:srgbClr val="FFFF00"/>
                </a:solidFill>
                <a:effectLst/>
                <a:latin typeface="Inter"/>
                <a:hlinkClick r:id="rId5">
                  <a:extLst>
                    <a:ext uri="{A12FA001-AC4F-418D-AE19-62706E023703}">
                      <ahyp:hlinkClr xmlns:ahyp="http://schemas.microsoft.com/office/drawing/2018/hyperlinkcolor" val="tx"/>
                    </a:ext>
                  </a:extLst>
                </a:hlinkClick>
              </a:rPr>
              <a:t>selling</a:t>
            </a:r>
            <a:r>
              <a:rPr lang="fr-FR" sz="2800" b="0" i="0" dirty="0">
                <a:solidFill>
                  <a:srgbClr val="FFFF00"/>
                </a:solidFill>
                <a:effectLst/>
                <a:latin typeface="Inter"/>
              </a:rPr>
              <a:t>,</a:t>
            </a:r>
            <a:r>
              <a:rPr lang="fr-FR" sz="2800" b="0" i="0" dirty="0">
                <a:solidFill>
                  <a:schemeClr val="bg1"/>
                </a:solidFill>
                <a:effectLst/>
                <a:latin typeface="Inter"/>
              </a:rPr>
              <a:t> on lui doit cela aussi ! </a:t>
            </a:r>
            <a:endParaRPr lang="fr-FR" sz="2800" dirty="0">
              <a:solidFill>
                <a:schemeClr val="bg1"/>
              </a:solidFill>
              <a:latin typeface="Inter"/>
            </a:endParaRPr>
          </a:p>
          <a:p>
            <a:pPr marL="457200" indent="-457200" algn="l">
              <a:buFont typeface="Wingdings" panose="05000000000000000000" pitchFamily="2" charset="2"/>
              <a:buChar char="ü"/>
            </a:pPr>
            <a:r>
              <a:rPr lang="fr-FR" sz="2800" b="0" i="0" dirty="0">
                <a:solidFill>
                  <a:schemeClr val="bg1"/>
                </a:solidFill>
                <a:effectLst/>
                <a:latin typeface="Inter"/>
              </a:rPr>
              <a:t>Remarque :</a:t>
            </a:r>
          </a:p>
          <a:p>
            <a:pPr algn="l"/>
            <a:r>
              <a:rPr lang="fr-FR" sz="2800" b="0" i="0" dirty="0">
                <a:solidFill>
                  <a:schemeClr val="bg1"/>
                </a:solidFill>
                <a:effectLst/>
                <a:latin typeface="Inter"/>
              </a:rPr>
              <a:t>Le </a:t>
            </a:r>
            <a:r>
              <a:rPr lang="fr-FR" sz="2800" b="1" i="0" dirty="0">
                <a:solidFill>
                  <a:schemeClr val="bg1"/>
                </a:solidFill>
                <a:effectLst/>
                <a:latin typeface="inherit"/>
              </a:rPr>
              <a:t>premier programme d’affiliation</a:t>
            </a:r>
            <a:r>
              <a:rPr lang="fr-FR" sz="2800" b="0" i="0" dirty="0">
                <a:solidFill>
                  <a:schemeClr val="bg1"/>
                </a:solidFill>
                <a:effectLst/>
                <a:latin typeface="Inter"/>
              </a:rPr>
              <a:t> est né et répond au doux nom de</a:t>
            </a:r>
            <a:r>
              <a:rPr lang="fr-FR" sz="2800" b="0" i="1" dirty="0">
                <a:solidFill>
                  <a:schemeClr val="bg1"/>
                </a:solidFill>
                <a:effectLst/>
                <a:latin typeface="inherit"/>
              </a:rPr>
              <a:t> “Amazon Associates Program”</a:t>
            </a:r>
            <a:r>
              <a:rPr lang="fr-FR" sz="2800" b="0" i="0" dirty="0">
                <a:solidFill>
                  <a:schemeClr val="bg1"/>
                </a:solidFill>
                <a:effectLst/>
                <a:latin typeface="Inter"/>
              </a:rPr>
              <a:t>.</a:t>
            </a:r>
          </a:p>
        </p:txBody>
      </p:sp>
      <p:pic>
        <p:nvPicPr>
          <p:cNvPr id="27" name="Image 26">
            <a:extLst>
              <a:ext uri="{FF2B5EF4-FFF2-40B4-BE49-F238E27FC236}">
                <a16:creationId xmlns:a16="http://schemas.microsoft.com/office/drawing/2014/main" id="{590141FB-88F5-E3A3-3236-16A301DE8B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806" b="100000" l="10391" r="90391"/>
                    </a14:imgEffect>
                  </a14:imgLayer>
                </a14:imgProps>
              </a:ext>
            </a:extLst>
          </a:blip>
          <a:stretch>
            <a:fillRect/>
          </a:stretch>
        </p:blipFill>
        <p:spPr>
          <a:xfrm>
            <a:off x="-1091380" y="1684506"/>
            <a:ext cx="11457858" cy="644504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C0AD657C-B3F5-3890-A18D-9C390ACAC7AB}"/>
              </a:ext>
            </a:extLst>
          </p:cNvPr>
          <p:cNvPicPr>
            <a:picLocks noChangeAspect="1"/>
          </p:cNvPicPr>
          <p:nvPr/>
        </p:nvPicPr>
        <p:blipFill>
          <a:blip r:embed="rId2"/>
          <a:stretch>
            <a:fillRect/>
          </a:stretch>
        </p:blipFill>
        <p:spPr>
          <a:xfrm>
            <a:off x="2363702" y="1928638"/>
            <a:ext cx="4103370" cy="5474970"/>
          </a:xfrm>
          <a:prstGeom prst="rect">
            <a:avLst/>
          </a:prstGeom>
        </p:spPr>
      </p:pic>
      <p:pic>
        <p:nvPicPr>
          <p:cNvPr id="33" name="Image 32">
            <a:extLst>
              <a:ext uri="{FF2B5EF4-FFF2-40B4-BE49-F238E27FC236}">
                <a16:creationId xmlns:a16="http://schemas.microsoft.com/office/drawing/2014/main" id="{3DDBBF6A-423A-B20E-DF4D-F4CA219F3E8A}"/>
              </a:ext>
            </a:extLst>
          </p:cNvPr>
          <p:cNvPicPr>
            <a:picLocks noChangeAspect="1"/>
          </p:cNvPicPr>
          <p:nvPr/>
        </p:nvPicPr>
        <p:blipFill>
          <a:blip r:embed="rId2"/>
          <a:stretch>
            <a:fillRect/>
          </a:stretch>
        </p:blipFill>
        <p:spPr>
          <a:xfrm>
            <a:off x="-1704991" y="1998287"/>
            <a:ext cx="4103370" cy="5474970"/>
          </a:xfrm>
          <a:prstGeom prst="rect">
            <a:avLst/>
          </a:prstGeom>
        </p:spPr>
      </p:pic>
      <p:pic>
        <p:nvPicPr>
          <p:cNvPr id="30" name="Image 29">
            <a:extLst>
              <a:ext uri="{FF2B5EF4-FFF2-40B4-BE49-F238E27FC236}">
                <a16:creationId xmlns:a16="http://schemas.microsoft.com/office/drawing/2014/main" id="{80F9C746-0355-A93D-3AD2-6E30A38CB007}"/>
              </a:ext>
            </a:extLst>
          </p:cNvPr>
          <p:cNvPicPr>
            <a:picLocks noChangeAspect="1"/>
          </p:cNvPicPr>
          <p:nvPr/>
        </p:nvPicPr>
        <p:blipFill>
          <a:blip r:embed="rId2"/>
          <a:stretch>
            <a:fillRect/>
          </a:stretch>
        </p:blipFill>
        <p:spPr>
          <a:xfrm>
            <a:off x="10554028" y="1810942"/>
            <a:ext cx="4103370" cy="5474970"/>
          </a:xfrm>
          <a:prstGeom prst="rect">
            <a:avLst/>
          </a:prstGeom>
        </p:spPr>
      </p:pic>
      <p:pic>
        <p:nvPicPr>
          <p:cNvPr id="31" name="Image 30">
            <a:extLst>
              <a:ext uri="{FF2B5EF4-FFF2-40B4-BE49-F238E27FC236}">
                <a16:creationId xmlns:a16="http://schemas.microsoft.com/office/drawing/2014/main" id="{0AED8C9C-E866-2C49-766F-79976BCD5F61}"/>
              </a:ext>
            </a:extLst>
          </p:cNvPr>
          <p:cNvPicPr>
            <a:picLocks noChangeAspect="1"/>
          </p:cNvPicPr>
          <p:nvPr/>
        </p:nvPicPr>
        <p:blipFill>
          <a:blip r:embed="rId2"/>
          <a:stretch>
            <a:fillRect/>
          </a:stretch>
        </p:blipFill>
        <p:spPr>
          <a:xfrm>
            <a:off x="6448081" y="1829187"/>
            <a:ext cx="4103370" cy="5474970"/>
          </a:xfrm>
          <a:prstGeom prst="rect">
            <a:avLst/>
          </a:prstGeom>
        </p:spPr>
      </p:pic>
      <p:pic>
        <p:nvPicPr>
          <p:cNvPr id="34" name="Image 33">
            <a:extLst>
              <a:ext uri="{FF2B5EF4-FFF2-40B4-BE49-F238E27FC236}">
                <a16:creationId xmlns:a16="http://schemas.microsoft.com/office/drawing/2014/main" id="{DDBA1175-71F5-BF12-63E4-6166ADF33EC3}"/>
              </a:ext>
            </a:extLst>
          </p:cNvPr>
          <p:cNvPicPr>
            <a:picLocks noChangeAspect="1"/>
          </p:cNvPicPr>
          <p:nvPr/>
        </p:nvPicPr>
        <p:blipFill>
          <a:blip r:embed="rId2"/>
          <a:stretch>
            <a:fillRect/>
          </a:stretch>
        </p:blipFill>
        <p:spPr>
          <a:xfrm>
            <a:off x="2362459" y="1925960"/>
            <a:ext cx="4103370" cy="5474970"/>
          </a:xfrm>
          <a:prstGeom prst="rect">
            <a:avLst/>
          </a:prstGeom>
        </p:spPr>
      </p:pic>
      <p:pic>
        <p:nvPicPr>
          <p:cNvPr id="35" name="Image 34">
            <a:extLst>
              <a:ext uri="{FF2B5EF4-FFF2-40B4-BE49-F238E27FC236}">
                <a16:creationId xmlns:a16="http://schemas.microsoft.com/office/drawing/2014/main" id="{9E9991DC-6FB6-8753-973F-2580F7D0B9F6}"/>
              </a:ext>
            </a:extLst>
          </p:cNvPr>
          <p:cNvPicPr>
            <a:picLocks noChangeAspect="1"/>
          </p:cNvPicPr>
          <p:nvPr/>
        </p:nvPicPr>
        <p:blipFill>
          <a:blip r:embed="rId2"/>
          <a:stretch>
            <a:fillRect/>
          </a:stretch>
        </p:blipFill>
        <p:spPr>
          <a:xfrm>
            <a:off x="-1706234" y="1995609"/>
            <a:ext cx="4103370" cy="5474970"/>
          </a:xfrm>
          <a:prstGeom prst="rect">
            <a:avLst/>
          </a:prstGeom>
        </p:spPr>
      </p:pic>
      <p:pic>
        <p:nvPicPr>
          <p:cNvPr id="18" name="Image 17">
            <a:extLst>
              <a:ext uri="{FF2B5EF4-FFF2-40B4-BE49-F238E27FC236}">
                <a16:creationId xmlns:a16="http://schemas.microsoft.com/office/drawing/2014/main" id="{BC31AF92-DC5A-D5D5-8668-51E095CBB93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604" b="97761" l="1143" r="100000">
                        <a14:foregroundMark x1="28571" y1="25746" x2="28571" y2="25746"/>
                        <a14:foregroundMark x1="32000" y1="29478" x2="32000" y2="29478"/>
                        <a14:foregroundMark x1="35143" y1="32649" x2="35143" y2="32649"/>
                        <a14:foregroundMark x1="30286" y1="26493" x2="30286" y2="26493"/>
                        <a14:foregroundMark x1="14571" y1="34328" x2="14571" y2="34328"/>
                        <a14:foregroundMark x1="16286" y1="32090" x2="16286" y2="32090"/>
                        <a14:foregroundMark x1="12000" y1="35821" x2="12000" y2="35821"/>
                        <a14:foregroundMark x1="18571" y1="30037" x2="18571" y2="30037"/>
                        <a14:foregroundMark x1="2286" y1="42164" x2="2286" y2="42164"/>
                        <a14:foregroundMark x1="50000" y1="45709" x2="50000" y2="45709"/>
                        <a14:foregroundMark x1="58571" y1="31157" x2="58571" y2="31157"/>
                        <a14:foregroundMark x1="62571" y1="27799" x2="62571" y2="27799"/>
                        <a14:foregroundMark x1="64857" y1="27052" x2="64857" y2="27052"/>
                        <a14:foregroundMark x1="67429" y1="25560" x2="67429" y2="25560"/>
                        <a14:foregroundMark x1="60857" y1="25560" x2="60857" y2="25560"/>
                        <a14:foregroundMark x1="56571" y1="26493" x2="56571" y2="26493"/>
                        <a14:foregroundMark x1="73429" y1="32836" x2="73429" y2="32836"/>
                        <a14:foregroundMark x1="93143" y1="46642" x2="93143" y2="46642"/>
                      </a14:backgroundRemoval>
                    </a14:imgEffect>
                  </a14:imgLayer>
                </a14:imgProps>
              </a:ext>
            </a:extLst>
          </a:blip>
          <a:srcRect/>
          <a:stretch/>
        </p:blipFill>
        <p:spPr>
          <a:xfrm>
            <a:off x="11977775" y="6270337"/>
            <a:ext cx="1326312" cy="2031152"/>
          </a:xfrm>
          <a:prstGeom prst="rect">
            <a:avLst/>
          </a:prstGeom>
        </p:spPr>
      </p:pic>
      <p:pic>
        <p:nvPicPr>
          <p:cNvPr id="19" name="Image 18">
            <a:extLst>
              <a:ext uri="{FF2B5EF4-FFF2-40B4-BE49-F238E27FC236}">
                <a16:creationId xmlns:a16="http://schemas.microsoft.com/office/drawing/2014/main" id="{294825AE-4302-1364-1601-069F9DB84A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604" b="97761" l="1143" r="100000">
                        <a14:foregroundMark x1="28571" y1="25746" x2="28571" y2="25746"/>
                        <a14:foregroundMark x1="32000" y1="29478" x2="32000" y2="29478"/>
                        <a14:foregroundMark x1="35143" y1="32649" x2="35143" y2="32649"/>
                        <a14:foregroundMark x1="30286" y1="26493" x2="30286" y2="26493"/>
                        <a14:foregroundMark x1="14571" y1="34328" x2="14571" y2="34328"/>
                        <a14:foregroundMark x1="16286" y1="32090" x2="16286" y2="32090"/>
                        <a14:foregroundMark x1="12000" y1="35821" x2="12000" y2="35821"/>
                        <a14:foregroundMark x1="18571" y1="30037" x2="18571" y2="30037"/>
                        <a14:foregroundMark x1="2286" y1="42164" x2="2286" y2="42164"/>
                        <a14:foregroundMark x1="50000" y1="45709" x2="50000" y2="45709"/>
                        <a14:foregroundMark x1="58571" y1="31157" x2="58571" y2="31157"/>
                        <a14:foregroundMark x1="62571" y1="27799" x2="62571" y2="27799"/>
                        <a14:foregroundMark x1="64857" y1="27052" x2="64857" y2="27052"/>
                        <a14:foregroundMark x1="67429" y1="25560" x2="67429" y2="25560"/>
                        <a14:foregroundMark x1="60857" y1="25560" x2="60857" y2="25560"/>
                        <a14:foregroundMark x1="56571" y1="26493" x2="56571" y2="26493"/>
                        <a14:foregroundMark x1="73429" y1="32836" x2="73429" y2="32836"/>
                        <a14:foregroundMark x1="93143" y1="46642" x2="93143" y2="46642"/>
                      </a14:backgroundRemoval>
                    </a14:imgEffect>
                  </a14:imgLayer>
                </a14:imgProps>
              </a:ext>
            </a:extLst>
          </a:blip>
          <a:srcRect/>
          <a:stretch/>
        </p:blipFill>
        <p:spPr>
          <a:xfrm>
            <a:off x="13304087" y="6261823"/>
            <a:ext cx="1326312" cy="2031152"/>
          </a:xfrm>
          <a:prstGeom prst="rect">
            <a:avLst/>
          </a:prstGeom>
        </p:spPr>
      </p:pic>
      <p:pic>
        <p:nvPicPr>
          <p:cNvPr id="20" name="Image 19">
            <a:extLst>
              <a:ext uri="{FF2B5EF4-FFF2-40B4-BE49-F238E27FC236}">
                <a16:creationId xmlns:a16="http://schemas.microsoft.com/office/drawing/2014/main" id="{A24CA97B-1CF8-9A78-98BE-5DA79E03AB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604" b="97761" l="1143" r="100000">
                        <a14:foregroundMark x1="28571" y1="25746" x2="28571" y2="25746"/>
                        <a14:foregroundMark x1="32000" y1="29478" x2="32000" y2="29478"/>
                        <a14:foregroundMark x1="35143" y1="32649" x2="35143" y2="32649"/>
                        <a14:foregroundMark x1="30286" y1="26493" x2="30286" y2="26493"/>
                        <a14:foregroundMark x1="14571" y1="34328" x2="14571" y2="34328"/>
                        <a14:foregroundMark x1="16286" y1="32090" x2="16286" y2="32090"/>
                        <a14:foregroundMark x1="12000" y1="35821" x2="12000" y2="35821"/>
                        <a14:foregroundMark x1="18571" y1="30037" x2="18571" y2="30037"/>
                        <a14:foregroundMark x1="2286" y1="42164" x2="2286" y2="42164"/>
                        <a14:foregroundMark x1="50000" y1="45709" x2="50000" y2="45709"/>
                        <a14:foregroundMark x1="58571" y1="31157" x2="58571" y2="31157"/>
                        <a14:foregroundMark x1="62571" y1="27799" x2="62571" y2="27799"/>
                        <a14:foregroundMark x1="64857" y1="27052" x2="64857" y2="27052"/>
                        <a14:foregroundMark x1="67429" y1="25560" x2="67429" y2="25560"/>
                        <a14:foregroundMark x1="60857" y1="25560" x2="60857" y2="25560"/>
                        <a14:foregroundMark x1="56571" y1="26493" x2="56571" y2="26493"/>
                        <a14:foregroundMark x1="73429" y1="32836" x2="73429" y2="32836"/>
                        <a14:foregroundMark x1="93143" y1="46642" x2="93143" y2="46642"/>
                      </a14:backgroundRemoval>
                    </a14:imgEffect>
                  </a14:imgLayer>
                </a14:imgProps>
              </a:ext>
            </a:extLst>
          </a:blip>
          <a:srcRect/>
          <a:stretch/>
        </p:blipFill>
        <p:spPr>
          <a:xfrm>
            <a:off x="10693993" y="6235933"/>
            <a:ext cx="1326312" cy="2031152"/>
          </a:xfrm>
          <a:prstGeom prst="rect">
            <a:avLst/>
          </a:prstGeom>
        </p:spPr>
      </p:pic>
      <p:pic>
        <p:nvPicPr>
          <p:cNvPr id="21" name="Image 20">
            <a:extLst>
              <a:ext uri="{FF2B5EF4-FFF2-40B4-BE49-F238E27FC236}">
                <a16:creationId xmlns:a16="http://schemas.microsoft.com/office/drawing/2014/main" id="{F58AE9BA-D83F-9645-1961-A691DD3C55B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604" b="97761" l="1143" r="100000">
                        <a14:foregroundMark x1="28571" y1="25746" x2="28571" y2="25746"/>
                        <a14:foregroundMark x1="32000" y1="29478" x2="32000" y2="29478"/>
                        <a14:foregroundMark x1="35143" y1="32649" x2="35143" y2="32649"/>
                        <a14:foregroundMark x1="30286" y1="26493" x2="30286" y2="26493"/>
                        <a14:foregroundMark x1="14571" y1="34328" x2="14571" y2="34328"/>
                        <a14:foregroundMark x1="16286" y1="32090" x2="16286" y2="32090"/>
                        <a14:foregroundMark x1="12000" y1="35821" x2="12000" y2="35821"/>
                        <a14:foregroundMark x1="18571" y1="30037" x2="18571" y2="30037"/>
                        <a14:foregroundMark x1="2286" y1="42164" x2="2286" y2="42164"/>
                        <a14:foregroundMark x1="50000" y1="45709" x2="50000" y2="45709"/>
                        <a14:foregroundMark x1="58571" y1="31157" x2="58571" y2="31157"/>
                        <a14:foregroundMark x1="62571" y1="27799" x2="62571" y2="27799"/>
                        <a14:foregroundMark x1="64857" y1="27052" x2="64857" y2="27052"/>
                        <a14:foregroundMark x1="67429" y1="25560" x2="67429" y2="25560"/>
                        <a14:foregroundMark x1="60857" y1="25560" x2="60857" y2="25560"/>
                        <a14:foregroundMark x1="56571" y1="26493" x2="56571" y2="26493"/>
                        <a14:foregroundMark x1="73429" y1="32836" x2="73429" y2="32836"/>
                        <a14:foregroundMark x1="93143" y1="46642" x2="93143" y2="46642"/>
                      </a14:backgroundRemoval>
                    </a14:imgEffect>
                  </a14:imgLayer>
                </a14:imgProps>
              </a:ext>
            </a:extLst>
          </a:blip>
          <a:srcRect/>
          <a:stretch/>
        </p:blipFill>
        <p:spPr>
          <a:xfrm>
            <a:off x="8028426" y="6235933"/>
            <a:ext cx="1326312" cy="2031152"/>
          </a:xfrm>
          <a:prstGeom prst="rect">
            <a:avLst/>
          </a:prstGeom>
        </p:spPr>
      </p:pic>
      <p:pic>
        <p:nvPicPr>
          <p:cNvPr id="22" name="Image 21">
            <a:extLst>
              <a:ext uri="{FF2B5EF4-FFF2-40B4-BE49-F238E27FC236}">
                <a16:creationId xmlns:a16="http://schemas.microsoft.com/office/drawing/2014/main" id="{E20A5568-7C44-C056-8E61-760EFE939C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604" b="97761" l="1143" r="100000">
                        <a14:foregroundMark x1="28571" y1="25746" x2="28571" y2="25746"/>
                        <a14:foregroundMark x1="32000" y1="29478" x2="32000" y2="29478"/>
                        <a14:foregroundMark x1="35143" y1="32649" x2="35143" y2="32649"/>
                        <a14:foregroundMark x1="30286" y1="26493" x2="30286" y2="26493"/>
                        <a14:foregroundMark x1="14571" y1="34328" x2="14571" y2="34328"/>
                        <a14:foregroundMark x1="16286" y1="32090" x2="16286" y2="32090"/>
                        <a14:foregroundMark x1="12000" y1="35821" x2="12000" y2="35821"/>
                        <a14:foregroundMark x1="18571" y1="30037" x2="18571" y2="30037"/>
                        <a14:foregroundMark x1="2286" y1="42164" x2="2286" y2="42164"/>
                        <a14:foregroundMark x1="50000" y1="45709" x2="50000" y2="45709"/>
                        <a14:foregroundMark x1="58571" y1="31157" x2="58571" y2="31157"/>
                        <a14:foregroundMark x1="62571" y1="27799" x2="62571" y2="27799"/>
                        <a14:foregroundMark x1="64857" y1="27052" x2="64857" y2="27052"/>
                        <a14:foregroundMark x1="67429" y1="25560" x2="67429" y2="25560"/>
                        <a14:foregroundMark x1="60857" y1="25560" x2="60857" y2="25560"/>
                        <a14:foregroundMark x1="56571" y1="26493" x2="56571" y2="26493"/>
                        <a14:foregroundMark x1="73429" y1="32836" x2="73429" y2="32836"/>
                        <a14:foregroundMark x1="93143" y1="46642" x2="93143" y2="46642"/>
                      </a14:backgroundRemoval>
                    </a14:imgEffect>
                  </a14:imgLayer>
                </a14:imgProps>
              </a:ext>
            </a:extLst>
          </a:blip>
          <a:srcRect/>
          <a:stretch/>
        </p:blipFill>
        <p:spPr>
          <a:xfrm>
            <a:off x="9354738" y="6227419"/>
            <a:ext cx="1326312" cy="2031152"/>
          </a:xfrm>
          <a:prstGeom prst="rect">
            <a:avLst/>
          </a:prstGeom>
        </p:spPr>
      </p:pic>
      <p:pic>
        <p:nvPicPr>
          <p:cNvPr id="23" name="Image 22">
            <a:extLst>
              <a:ext uri="{FF2B5EF4-FFF2-40B4-BE49-F238E27FC236}">
                <a16:creationId xmlns:a16="http://schemas.microsoft.com/office/drawing/2014/main" id="{A0DBA199-147E-5251-B111-28251D5F85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604" b="97761" l="1143" r="100000">
                        <a14:foregroundMark x1="28571" y1="25746" x2="28571" y2="25746"/>
                        <a14:foregroundMark x1="32000" y1="29478" x2="32000" y2="29478"/>
                        <a14:foregroundMark x1="35143" y1="32649" x2="35143" y2="32649"/>
                        <a14:foregroundMark x1="30286" y1="26493" x2="30286" y2="26493"/>
                        <a14:foregroundMark x1="14571" y1="34328" x2="14571" y2="34328"/>
                        <a14:foregroundMark x1="16286" y1="32090" x2="16286" y2="32090"/>
                        <a14:foregroundMark x1="12000" y1="35821" x2="12000" y2="35821"/>
                        <a14:foregroundMark x1="18571" y1="30037" x2="18571" y2="30037"/>
                        <a14:foregroundMark x1="2286" y1="42164" x2="2286" y2="42164"/>
                        <a14:foregroundMark x1="50000" y1="45709" x2="50000" y2="45709"/>
                        <a14:foregroundMark x1="58571" y1="31157" x2="58571" y2="31157"/>
                        <a14:foregroundMark x1="62571" y1="27799" x2="62571" y2="27799"/>
                        <a14:foregroundMark x1="64857" y1="27052" x2="64857" y2="27052"/>
                        <a14:foregroundMark x1="67429" y1="25560" x2="67429" y2="25560"/>
                        <a14:foregroundMark x1="60857" y1="25560" x2="60857" y2="25560"/>
                        <a14:foregroundMark x1="56571" y1="26493" x2="56571" y2="26493"/>
                        <a14:foregroundMark x1="73429" y1="32836" x2="73429" y2="32836"/>
                        <a14:foregroundMark x1="93143" y1="46642" x2="93143" y2="46642"/>
                      </a14:backgroundRemoval>
                    </a14:imgEffect>
                  </a14:imgLayer>
                </a14:imgProps>
              </a:ext>
            </a:extLst>
          </a:blip>
          <a:srcRect/>
          <a:stretch/>
        </p:blipFill>
        <p:spPr>
          <a:xfrm>
            <a:off x="6744644" y="6201529"/>
            <a:ext cx="1326312" cy="2031152"/>
          </a:xfrm>
          <a:prstGeom prst="rect">
            <a:avLst/>
          </a:prstGeom>
        </p:spPr>
      </p:pic>
      <p:pic>
        <p:nvPicPr>
          <p:cNvPr id="24" name="Image 23">
            <a:extLst>
              <a:ext uri="{FF2B5EF4-FFF2-40B4-BE49-F238E27FC236}">
                <a16:creationId xmlns:a16="http://schemas.microsoft.com/office/drawing/2014/main" id="{F683BFBE-5A2F-3C3B-BA14-EB061D3A838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604" b="97761" l="1143" r="100000">
                        <a14:foregroundMark x1="28571" y1="25746" x2="28571" y2="25746"/>
                        <a14:foregroundMark x1="32000" y1="29478" x2="32000" y2="29478"/>
                        <a14:foregroundMark x1="35143" y1="32649" x2="35143" y2="32649"/>
                        <a14:foregroundMark x1="30286" y1="26493" x2="30286" y2="26493"/>
                        <a14:foregroundMark x1="14571" y1="34328" x2="14571" y2="34328"/>
                        <a14:foregroundMark x1="16286" y1="32090" x2="16286" y2="32090"/>
                        <a14:foregroundMark x1="12000" y1="35821" x2="12000" y2="35821"/>
                        <a14:foregroundMark x1="18571" y1="30037" x2="18571" y2="30037"/>
                        <a14:foregroundMark x1="2286" y1="42164" x2="2286" y2="42164"/>
                        <a14:foregroundMark x1="50000" y1="45709" x2="50000" y2="45709"/>
                        <a14:foregroundMark x1="58571" y1="31157" x2="58571" y2="31157"/>
                        <a14:foregroundMark x1="62571" y1="27799" x2="62571" y2="27799"/>
                        <a14:foregroundMark x1="64857" y1="27052" x2="64857" y2="27052"/>
                        <a14:foregroundMark x1="67429" y1="25560" x2="67429" y2="25560"/>
                        <a14:foregroundMark x1="60857" y1="25560" x2="60857" y2="25560"/>
                        <a14:foregroundMark x1="56571" y1="26493" x2="56571" y2="26493"/>
                        <a14:foregroundMark x1="73429" y1="32836" x2="73429" y2="32836"/>
                        <a14:foregroundMark x1="93143" y1="46642" x2="93143" y2="46642"/>
                      </a14:backgroundRemoval>
                    </a14:imgEffect>
                  </a14:imgLayer>
                </a14:imgProps>
              </a:ext>
            </a:extLst>
          </a:blip>
          <a:srcRect/>
          <a:stretch/>
        </p:blipFill>
        <p:spPr>
          <a:xfrm>
            <a:off x="4134551" y="6198448"/>
            <a:ext cx="1326312" cy="2031152"/>
          </a:xfrm>
          <a:prstGeom prst="rect">
            <a:avLst/>
          </a:prstGeom>
        </p:spPr>
      </p:pic>
      <p:pic>
        <p:nvPicPr>
          <p:cNvPr id="25" name="Image 24">
            <a:extLst>
              <a:ext uri="{FF2B5EF4-FFF2-40B4-BE49-F238E27FC236}">
                <a16:creationId xmlns:a16="http://schemas.microsoft.com/office/drawing/2014/main" id="{B12C400C-11F0-0E0D-A6FC-AA05BBA194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604" b="97761" l="1143" r="100000">
                        <a14:foregroundMark x1="28571" y1="25746" x2="28571" y2="25746"/>
                        <a14:foregroundMark x1="32000" y1="29478" x2="32000" y2="29478"/>
                        <a14:foregroundMark x1="35143" y1="32649" x2="35143" y2="32649"/>
                        <a14:foregroundMark x1="30286" y1="26493" x2="30286" y2="26493"/>
                        <a14:foregroundMark x1="14571" y1="34328" x2="14571" y2="34328"/>
                        <a14:foregroundMark x1="16286" y1="32090" x2="16286" y2="32090"/>
                        <a14:foregroundMark x1="12000" y1="35821" x2="12000" y2="35821"/>
                        <a14:foregroundMark x1="18571" y1="30037" x2="18571" y2="30037"/>
                        <a14:foregroundMark x1="2286" y1="42164" x2="2286" y2="42164"/>
                        <a14:foregroundMark x1="50000" y1="45709" x2="50000" y2="45709"/>
                        <a14:foregroundMark x1="58571" y1="31157" x2="58571" y2="31157"/>
                        <a14:foregroundMark x1="62571" y1="27799" x2="62571" y2="27799"/>
                        <a14:foregroundMark x1="64857" y1="27052" x2="64857" y2="27052"/>
                        <a14:foregroundMark x1="67429" y1="25560" x2="67429" y2="25560"/>
                        <a14:foregroundMark x1="60857" y1="25560" x2="60857" y2="25560"/>
                        <a14:foregroundMark x1="56571" y1="26493" x2="56571" y2="26493"/>
                        <a14:foregroundMark x1="73429" y1="32836" x2="73429" y2="32836"/>
                        <a14:foregroundMark x1="93143" y1="46642" x2="93143" y2="46642"/>
                      </a14:backgroundRemoval>
                    </a14:imgEffect>
                  </a14:imgLayer>
                </a14:imgProps>
              </a:ext>
            </a:extLst>
          </a:blip>
          <a:srcRect/>
          <a:stretch/>
        </p:blipFill>
        <p:spPr>
          <a:xfrm>
            <a:off x="5460863" y="6189934"/>
            <a:ext cx="1326312" cy="2031152"/>
          </a:xfrm>
          <a:prstGeom prst="rect">
            <a:avLst/>
          </a:prstGeom>
        </p:spPr>
      </p:pic>
      <p:pic>
        <p:nvPicPr>
          <p:cNvPr id="26" name="Image 25">
            <a:extLst>
              <a:ext uri="{FF2B5EF4-FFF2-40B4-BE49-F238E27FC236}">
                <a16:creationId xmlns:a16="http://schemas.microsoft.com/office/drawing/2014/main" id="{BBB057EA-E698-C4B2-AF27-386BC83923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604" b="97761" l="1143" r="100000">
                        <a14:foregroundMark x1="28571" y1="25746" x2="28571" y2="25746"/>
                        <a14:foregroundMark x1="32000" y1="29478" x2="32000" y2="29478"/>
                        <a14:foregroundMark x1="35143" y1="32649" x2="35143" y2="32649"/>
                        <a14:foregroundMark x1="30286" y1="26493" x2="30286" y2="26493"/>
                        <a14:foregroundMark x1="14571" y1="34328" x2="14571" y2="34328"/>
                        <a14:foregroundMark x1="16286" y1="32090" x2="16286" y2="32090"/>
                        <a14:foregroundMark x1="12000" y1="35821" x2="12000" y2="35821"/>
                        <a14:foregroundMark x1="18571" y1="30037" x2="18571" y2="30037"/>
                        <a14:foregroundMark x1="2286" y1="42164" x2="2286" y2="42164"/>
                        <a14:foregroundMark x1="50000" y1="45709" x2="50000" y2="45709"/>
                        <a14:foregroundMark x1="58571" y1="31157" x2="58571" y2="31157"/>
                        <a14:foregroundMark x1="62571" y1="27799" x2="62571" y2="27799"/>
                        <a14:foregroundMark x1="64857" y1="27052" x2="64857" y2="27052"/>
                        <a14:foregroundMark x1="67429" y1="25560" x2="67429" y2="25560"/>
                        <a14:foregroundMark x1="60857" y1="25560" x2="60857" y2="25560"/>
                        <a14:foregroundMark x1="56571" y1="26493" x2="56571" y2="26493"/>
                        <a14:foregroundMark x1="73429" y1="32836" x2="73429" y2="32836"/>
                        <a14:foregroundMark x1="93143" y1="46642" x2="93143" y2="46642"/>
                      </a14:backgroundRemoval>
                    </a14:imgEffect>
                  </a14:imgLayer>
                </a14:imgProps>
              </a:ext>
            </a:extLst>
          </a:blip>
          <a:srcRect/>
          <a:stretch/>
        </p:blipFill>
        <p:spPr>
          <a:xfrm>
            <a:off x="2850769" y="6164044"/>
            <a:ext cx="1326312" cy="2031152"/>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4630399" cy="1053389"/>
          </a:xfrm>
          <a:prstGeom prst="rect">
            <a:avLst/>
          </a:prstGeom>
        </p:spPr>
      </p:pic>
      <p:sp>
        <p:nvSpPr>
          <p:cNvPr id="2" name="ZoneTexte 1">
            <a:extLst>
              <a:ext uri="{FF2B5EF4-FFF2-40B4-BE49-F238E27FC236}">
                <a16:creationId xmlns:a16="http://schemas.microsoft.com/office/drawing/2014/main" id="{ED24399D-8D87-6AF7-00E9-11A942478A03}"/>
              </a:ext>
            </a:extLst>
          </p:cNvPr>
          <p:cNvSpPr txBox="1"/>
          <p:nvPr/>
        </p:nvSpPr>
        <p:spPr>
          <a:xfrm>
            <a:off x="474499" y="1260389"/>
            <a:ext cx="13790141" cy="978729"/>
          </a:xfrm>
          <a:prstGeom prst="rect">
            <a:avLst/>
          </a:prstGeom>
          <a:solidFill>
            <a:schemeClr val="accent5">
              <a:lumMod val="75000"/>
            </a:schemeClr>
          </a:solidFill>
        </p:spPr>
        <p:txBody>
          <a:bodyPr wrap="square" rtlCol="0">
            <a:spAutoFit/>
          </a:bodyPr>
          <a:lstStyle/>
          <a:p>
            <a:pPr algn="ctr"/>
            <a:r>
              <a:rPr lang="fr-FR" sz="2880" dirty="0">
                <a:solidFill>
                  <a:schemeClr val="bg1"/>
                </a:solidFill>
              </a:rPr>
              <a:t>En vous formant, nous vous aidons a réaliser votre projet </a:t>
            </a:r>
          </a:p>
          <a:p>
            <a:pPr algn="ctr"/>
            <a:r>
              <a:rPr lang="fr-FR" sz="2880" dirty="0">
                <a:solidFill>
                  <a:schemeClr val="bg1"/>
                </a:solidFill>
              </a:rPr>
              <a:t>avec des fonds que vous-même aller créer</a:t>
            </a:r>
          </a:p>
        </p:txBody>
      </p:sp>
      <p:sp>
        <p:nvSpPr>
          <p:cNvPr id="3" name="ZoneTexte 2">
            <a:extLst>
              <a:ext uri="{FF2B5EF4-FFF2-40B4-BE49-F238E27FC236}">
                <a16:creationId xmlns:a16="http://schemas.microsoft.com/office/drawing/2014/main" id="{493AB443-9949-E7E9-F5CA-0079732A4ECC}"/>
              </a:ext>
            </a:extLst>
          </p:cNvPr>
          <p:cNvSpPr txBox="1"/>
          <p:nvPr/>
        </p:nvSpPr>
        <p:spPr>
          <a:xfrm>
            <a:off x="0" y="4886241"/>
            <a:ext cx="3076132" cy="978729"/>
          </a:xfrm>
          <a:prstGeom prst="rect">
            <a:avLst/>
          </a:prstGeom>
          <a:solidFill>
            <a:srgbClr val="FF0000"/>
          </a:solidFill>
        </p:spPr>
        <p:txBody>
          <a:bodyPr wrap="square" rtlCol="0">
            <a:spAutoFit/>
          </a:bodyPr>
          <a:lstStyle/>
          <a:p>
            <a:pPr algn="ctr"/>
            <a:r>
              <a:rPr lang="fr-FR" sz="2880" b="1" dirty="0">
                <a:solidFill>
                  <a:schemeClr val="bg1"/>
                </a:solidFill>
              </a:rPr>
              <a:t>Bonus Argent </a:t>
            </a:r>
          </a:p>
          <a:p>
            <a:pPr algn="ctr"/>
            <a:r>
              <a:rPr lang="fr-FR" sz="2880" b="1" dirty="0">
                <a:solidFill>
                  <a:schemeClr val="bg1"/>
                </a:solidFill>
              </a:rPr>
              <a:t>60%</a:t>
            </a:r>
          </a:p>
        </p:txBody>
      </p:sp>
      <p:sp>
        <p:nvSpPr>
          <p:cNvPr id="4" name="ZoneTexte 3">
            <a:extLst>
              <a:ext uri="{FF2B5EF4-FFF2-40B4-BE49-F238E27FC236}">
                <a16:creationId xmlns:a16="http://schemas.microsoft.com/office/drawing/2014/main" id="{B8A6A5AB-CC3C-E14A-EDAB-08BB5C5A706B}"/>
              </a:ext>
            </a:extLst>
          </p:cNvPr>
          <p:cNvSpPr txBox="1"/>
          <p:nvPr/>
        </p:nvSpPr>
        <p:spPr>
          <a:xfrm>
            <a:off x="5972557" y="3380208"/>
            <a:ext cx="2896424" cy="978729"/>
          </a:xfrm>
          <a:prstGeom prst="rect">
            <a:avLst/>
          </a:prstGeom>
          <a:solidFill>
            <a:srgbClr val="FFFF00"/>
          </a:solidFill>
        </p:spPr>
        <p:txBody>
          <a:bodyPr wrap="square" rtlCol="0">
            <a:spAutoFit/>
          </a:bodyPr>
          <a:lstStyle/>
          <a:p>
            <a:pPr algn="ctr"/>
            <a:r>
              <a:rPr lang="fr-FR" sz="2880" b="1" dirty="0">
                <a:solidFill>
                  <a:sysClr val="windowText" lastClr="000000"/>
                </a:solidFill>
              </a:rPr>
              <a:t>Bonus Diamant</a:t>
            </a:r>
          </a:p>
          <a:p>
            <a:pPr algn="ctr"/>
            <a:r>
              <a:rPr lang="fr-FR" sz="2880" b="1" dirty="0">
                <a:solidFill>
                  <a:sysClr val="windowText" lastClr="000000"/>
                </a:solidFill>
              </a:rPr>
              <a:t>15%</a:t>
            </a:r>
          </a:p>
        </p:txBody>
      </p:sp>
      <p:sp>
        <p:nvSpPr>
          <p:cNvPr id="7" name="ZoneTexte 6">
            <a:extLst>
              <a:ext uri="{FF2B5EF4-FFF2-40B4-BE49-F238E27FC236}">
                <a16:creationId xmlns:a16="http://schemas.microsoft.com/office/drawing/2014/main" id="{B937CCD3-052D-9187-9E28-C8D210F19D5F}"/>
              </a:ext>
            </a:extLst>
          </p:cNvPr>
          <p:cNvSpPr txBox="1"/>
          <p:nvPr/>
        </p:nvSpPr>
        <p:spPr>
          <a:xfrm>
            <a:off x="8837552" y="2820088"/>
            <a:ext cx="2896424" cy="757130"/>
          </a:xfrm>
          <a:prstGeom prst="rect">
            <a:avLst/>
          </a:prstGeom>
          <a:solidFill>
            <a:schemeClr val="tx1">
              <a:lumMod val="75000"/>
            </a:schemeClr>
          </a:solidFill>
        </p:spPr>
        <p:txBody>
          <a:bodyPr wrap="square" rtlCol="0">
            <a:spAutoFit/>
          </a:bodyPr>
          <a:lstStyle/>
          <a:p>
            <a:pPr algn="ctr"/>
            <a:r>
              <a:rPr lang="fr-FR" sz="2160" b="1" dirty="0">
                <a:solidFill>
                  <a:schemeClr val="bg1"/>
                </a:solidFill>
              </a:rPr>
              <a:t>Bonus de production</a:t>
            </a:r>
          </a:p>
          <a:p>
            <a:pPr algn="ctr"/>
            <a:r>
              <a:rPr lang="fr-FR" sz="2160" b="1" dirty="0">
                <a:solidFill>
                  <a:schemeClr val="bg1"/>
                </a:solidFill>
              </a:rPr>
              <a:t>50%</a:t>
            </a:r>
          </a:p>
        </p:txBody>
      </p:sp>
      <p:sp>
        <p:nvSpPr>
          <p:cNvPr id="8" name="ZoneTexte 7">
            <a:extLst>
              <a:ext uri="{FF2B5EF4-FFF2-40B4-BE49-F238E27FC236}">
                <a16:creationId xmlns:a16="http://schemas.microsoft.com/office/drawing/2014/main" id="{822CA5C4-A187-F180-62D6-934A3F92660F}"/>
              </a:ext>
            </a:extLst>
          </p:cNvPr>
          <p:cNvSpPr txBox="1"/>
          <p:nvPr/>
        </p:nvSpPr>
        <p:spPr>
          <a:xfrm>
            <a:off x="11733976" y="2272638"/>
            <a:ext cx="2896424" cy="1421928"/>
          </a:xfrm>
          <a:prstGeom prst="rect">
            <a:avLst/>
          </a:prstGeom>
          <a:solidFill>
            <a:srgbClr val="FFFF00"/>
          </a:solidFill>
        </p:spPr>
        <p:txBody>
          <a:bodyPr wrap="square" rtlCol="0">
            <a:spAutoFit/>
          </a:bodyPr>
          <a:lstStyle/>
          <a:p>
            <a:pPr algn="ctr"/>
            <a:r>
              <a:rPr lang="fr-FR" sz="2880" b="1" dirty="0">
                <a:solidFill>
                  <a:sysClr val="windowText" lastClr="000000"/>
                </a:solidFill>
              </a:rPr>
              <a:t>Fond de Roulement</a:t>
            </a:r>
          </a:p>
          <a:p>
            <a:pPr algn="ctr"/>
            <a:r>
              <a:rPr lang="fr-FR" sz="2880" b="1" dirty="0">
                <a:solidFill>
                  <a:sysClr val="windowText" lastClr="000000"/>
                </a:solidFill>
              </a:rPr>
              <a:t>15 à 50%</a:t>
            </a:r>
          </a:p>
        </p:txBody>
      </p:sp>
      <p:pic>
        <p:nvPicPr>
          <p:cNvPr id="11" name="Image 10">
            <a:extLst>
              <a:ext uri="{FF2B5EF4-FFF2-40B4-BE49-F238E27FC236}">
                <a16:creationId xmlns:a16="http://schemas.microsoft.com/office/drawing/2014/main" id="{E426E018-FAE5-1AAE-9ED1-DE6EB05D8518}"/>
              </a:ext>
            </a:extLst>
          </p:cNvPr>
          <p:cNvPicPr>
            <a:picLocks noChangeAspect="1"/>
          </p:cNvPicPr>
          <p:nvPr/>
        </p:nvPicPr>
        <p:blipFill>
          <a:blip r:embed="rId6"/>
          <a:stretch>
            <a:fillRect/>
          </a:stretch>
        </p:blipFill>
        <p:spPr>
          <a:xfrm>
            <a:off x="89853" y="5850849"/>
            <a:ext cx="2896424" cy="2346163"/>
          </a:xfrm>
          <a:prstGeom prst="rect">
            <a:avLst/>
          </a:prstGeom>
        </p:spPr>
      </p:pic>
      <p:pic>
        <p:nvPicPr>
          <p:cNvPr id="13" name="Image 12">
            <a:extLst>
              <a:ext uri="{FF2B5EF4-FFF2-40B4-BE49-F238E27FC236}">
                <a16:creationId xmlns:a16="http://schemas.microsoft.com/office/drawing/2014/main" id="{35925817-DC11-F60C-4A77-A531963CF838}"/>
              </a:ext>
            </a:extLst>
          </p:cNvPr>
          <p:cNvPicPr>
            <a:picLocks noChangeAspect="1"/>
          </p:cNvPicPr>
          <p:nvPr/>
        </p:nvPicPr>
        <p:blipFill>
          <a:blip r:embed="rId7"/>
          <a:srcRect/>
          <a:stretch/>
        </p:blipFill>
        <p:spPr>
          <a:xfrm>
            <a:off x="6048983" y="4369262"/>
            <a:ext cx="2819998" cy="2031152"/>
          </a:xfrm>
          <a:prstGeom prst="rect">
            <a:avLst/>
          </a:prstGeom>
        </p:spPr>
      </p:pic>
      <p:pic>
        <p:nvPicPr>
          <p:cNvPr id="14" name="Image 13">
            <a:extLst>
              <a:ext uri="{FF2B5EF4-FFF2-40B4-BE49-F238E27FC236}">
                <a16:creationId xmlns:a16="http://schemas.microsoft.com/office/drawing/2014/main" id="{56446BF6-97CF-6D5D-9F34-F560273C7CFD}"/>
              </a:ext>
            </a:extLst>
          </p:cNvPr>
          <p:cNvPicPr>
            <a:picLocks noChangeAspect="1"/>
          </p:cNvPicPr>
          <p:nvPr/>
        </p:nvPicPr>
        <p:blipFill>
          <a:blip r:embed="rId8"/>
          <a:srcRect/>
          <a:stretch/>
        </p:blipFill>
        <p:spPr>
          <a:xfrm>
            <a:off x="8913978" y="3869678"/>
            <a:ext cx="2819998" cy="2024614"/>
          </a:xfrm>
          <a:prstGeom prst="rect">
            <a:avLst/>
          </a:prstGeom>
        </p:spPr>
      </p:pic>
      <p:pic>
        <p:nvPicPr>
          <p:cNvPr id="15" name="Image 14">
            <a:extLst>
              <a:ext uri="{FF2B5EF4-FFF2-40B4-BE49-F238E27FC236}">
                <a16:creationId xmlns:a16="http://schemas.microsoft.com/office/drawing/2014/main" id="{E0C0C688-60AB-5FE3-EFEB-E1096C9485FA}"/>
              </a:ext>
            </a:extLst>
          </p:cNvPr>
          <p:cNvPicPr>
            <a:picLocks noChangeAspect="1"/>
          </p:cNvPicPr>
          <p:nvPr/>
        </p:nvPicPr>
        <p:blipFill>
          <a:blip r:embed="rId9"/>
          <a:srcRect/>
          <a:stretch/>
        </p:blipFill>
        <p:spPr>
          <a:xfrm>
            <a:off x="11816734" y="3728085"/>
            <a:ext cx="2744476" cy="2024614"/>
          </a:xfrm>
          <a:prstGeom prst="rect">
            <a:avLst/>
          </a:prstGeom>
        </p:spPr>
      </p:pic>
      <p:sp>
        <p:nvSpPr>
          <p:cNvPr id="16" name="ZoneTexte 15">
            <a:extLst>
              <a:ext uri="{FF2B5EF4-FFF2-40B4-BE49-F238E27FC236}">
                <a16:creationId xmlns:a16="http://schemas.microsoft.com/office/drawing/2014/main" id="{0526816E-ACD6-A10A-B2E3-008CEDC89DD8}"/>
              </a:ext>
            </a:extLst>
          </p:cNvPr>
          <p:cNvSpPr txBox="1"/>
          <p:nvPr/>
        </p:nvSpPr>
        <p:spPr>
          <a:xfrm>
            <a:off x="3038318" y="4040721"/>
            <a:ext cx="2896424" cy="978729"/>
          </a:xfrm>
          <a:prstGeom prst="rect">
            <a:avLst/>
          </a:prstGeom>
          <a:solidFill>
            <a:schemeClr val="accent3">
              <a:lumMod val="20000"/>
              <a:lumOff val="80000"/>
            </a:schemeClr>
          </a:solidFill>
        </p:spPr>
        <p:txBody>
          <a:bodyPr wrap="square" rtlCol="0">
            <a:spAutoFit/>
          </a:bodyPr>
          <a:lstStyle/>
          <a:p>
            <a:pPr algn="ctr"/>
            <a:r>
              <a:rPr lang="fr-FR" sz="2880" b="1" dirty="0">
                <a:solidFill>
                  <a:sysClr val="windowText" lastClr="000000"/>
                </a:solidFill>
              </a:rPr>
              <a:t>Bonus Or</a:t>
            </a:r>
          </a:p>
          <a:p>
            <a:pPr algn="ctr"/>
            <a:r>
              <a:rPr lang="fr-FR" sz="2880" b="1" dirty="0">
                <a:solidFill>
                  <a:sysClr val="windowText" lastClr="000000"/>
                </a:solidFill>
              </a:rPr>
              <a:t>25%</a:t>
            </a:r>
          </a:p>
        </p:txBody>
      </p:sp>
      <p:pic>
        <p:nvPicPr>
          <p:cNvPr id="17" name="Image 16">
            <a:extLst>
              <a:ext uri="{FF2B5EF4-FFF2-40B4-BE49-F238E27FC236}">
                <a16:creationId xmlns:a16="http://schemas.microsoft.com/office/drawing/2014/main" id="{0FF8F8F3-FC5A-102D-9A7A-867BBAC56C29}"/>
              </a:ext>
            </a:extLst>
          </p:cNvPr>
          <p:cNvPicPr>
            <a:picLocks noChangeAspect="1"/>
          </p:cNvPicPr>
          <p:nvPr/>
        </p:nvPicPr>
        <p:blipFill>
          <a:blip r:embed="rId10"/>
          <a:srcRect/>
          <a:stretch/>
        </p:blipFill>
        <p:spPr>
          <a:xfrm>
            <a:off x="3062704" y="5009072"/>
            <a:ext cx="2896424" cy="2031152"/>
          </a:xfrm>
          <a:prstGeom prst="rect">
            <a:avLst/>
          </a:prstGeom>
        </p:spPr>
      </p:pic>
      <p:pic>
        <p:nvPicPr>
          <p:cNvPr id="5" name="Image 4">
            <a:extLst>
              <a:ext uri="{FF2B5EF4-FFF2-40B4-BE49-F238E27FC236}">
                <a16:creationId xmlns:a16="http://schemas.microsoft.com/office/drawing/2014/main" id="{BF654568-1956-E576-E3BA-0D1E24903FA8}"/>
              </a:ext>
            </a:extLst>
          </p:cNvPr>
          <p:cNvPicPr>
            <a:picLocks noChangeAspect="1"/>
          </p:cNvPicPr>
          <p:nvPr/>
        </p:nvPicPr>
        <p:blipFill>
          <a:blip r:embed="rId11"/>
          <a:stretch>
            <a:fillRect/>
          </a:stretch>
        </p:blipFill>
        <p:spPr>
          <a:xfrm>
            <a:off x="15669" y="-7928"/>
            <a:ext cx="966573" cy="966573"/>
          </a:xfrm>
          <a:prstGeom prst="rect">
            <a:avLst/>
          </a:prstGeom>
        </p:spPr>
      </p:pic>
    </p:spTree>
    <p:extLst>
      <p:ext uri="{BB962C8B-B14F-4D97-AF65-F5344CB8AC3E}">
        <p14:creationId xmlns:p14="http://schemas.microsoft.com/office/powerpoint/2010/main" val="27110826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1000"/>
                                        <p:tgtEl>
                                          <p:spTgt spid="18"/>
                                        </p:tgtEl>
                                      </p:cBhvr>
                                    </p:animEffect>
                                    <p:anim calcmode="lin" valueType="num">
                                      <p:cBhvr>
                                        <p:cTn id="64" dur="1000" fill="hold"/>
                                        <p:tgtEl>
                                          <p:spTgt spid="18"/>
                                        </p:tgtEl>
                                        <p:attrNameLst>
                                          <p:attrName>ppt_x</p:attrName>
                                        </p:attrNameLst>
                                      </p:cBhvr>
                                      <p:tavLst>
                                        <p:tav tm="0">
                                          <p:val>
                                            <p:strVal val="#ppt_x"/>
                                          </p:val>
                                        </p:tav>
                                        <p:tav tm="100000">
                                          <p:val>
                                            <p:strVal val="#ppt_x"/>
                                          </p:val>
                                        </p:tav>
                                      </p:tavLst>
                                    </p:anim>
                                    <p:anim calcmode="lin" valueType="num">
                                      <p:cBhvr>
                                        <p:cTn id="65" dur="1000" fill="hold"/>
                                        <p:tgtEl>
                                          <p:spTgt spid="18"/>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1000"/>
                                        <p:tgtEl>
                                          <p:spTgt spid="20"/>
                                        </p:tgtEl>
                                      </p:cBhvr>
                                    </p:animEffect>
                                    <p:anim calcmode="lin" valueType="num">
                                      <p:cBhvr>
                                        <p:cTn id="74" dur="1000" fill="hold"/>
                                        <p:tgtEl>
                                          <p:spTgt spid="20"/>
                                        </p:tgtEl>
                                        <p:attrNameLst>
                                          <p:attrName>ppt_x</p:attrName>
                                        </p:attrNameLst>
                                      </p:cBhvr>
                                      <p:tavLst>
                                        <p:tav tm="0">
                                          <p:val>
                                            <p:strVal val="#ppt_x"/>
                                          </p:val>
                                        </p:tav>
                                        <p:tav tm="100000">
                                          <p:val>
                                            <p:strVal val="#ppt_x"/>
                                          </p:val>
                                        </p:tav>
                                      </p:tavLst>
                                    </p:anim>
                                    <p:anim calcmode="lin" valueType="num">
                                      <p:cBhvr>
                                        <p:cTn id="75" dur="1000" fill="hold"/>
                                        <p:tgtEl>
                                          <p:spTgt spid="20"/>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1000"/>
                                        <p:tgtEl>
                                          <p:spTgt spid="21"/>
                                        </p:tgtEl>
                                      </p:cBhvr>
                                    </p:animEffect>
                                    <p:anim calcmode="lin" valueType="num">
                                      <p:cBhvr>
                                        <p:cTn id="79" dur="1000" fill="hold"/>
                                        <p:tgtEl>
                                          <p:spTgt spid="21"/>
                                        </p:tgtEl>
                                        <p:attrNameLst>
                                          <p:attrName>ppt_x</p:attrName>
                                        </p:attrNameLst>
                                      </p:cBhvr>
                                      <p:tavLst>
                                        <p:tav tm="0">
                                          <p:val>
                                            <p:strVal val="#ppt_x"/>
                                          </p:val>
                                        </p:tav>
                                        <p:tav tm="100000">
                                          <p:val>
                                            <p:strVal val="#ppt_x"/>
                                          </p:val>
                                        </p:tav>
                                      </p:tavLst>
                                    </p:anim>
                                    <p:anim calcmode="lin" valueType="num">
                                      <p:cBhvr>
                                        <p:cTn id="80" dur="1000" fill="hold"/>
                                        <p:tgtEl>
                                          <p:spTgt spid="21"/>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1000"/>
                                        <p:tgtEl>
                                          <p:spTgt spid="22"/>
                                        </p:tgtEl>
                                      </p:cBhvr>
                                    </p:animEffect>
                                    <p:anim calcmode="lin" valueType="num">
                                      <p:cBhvr>
                                        <p:cTn id="84" dur="1000" fill="hold"/>
                                        <p:tgtEl>
                                          <p:spTgt spid="22"/>
                                        </p:tgtEl>
                                        <p:attrNameLst>
                                          <p:attrName>ppt_x</p:attrName>
                                        </p:attrNameLst>
                                      </p:cBhvr>
                                      <p:tavLst>
                                        <p:tav tm="0">
                                          <p:val>
                                            <p:strVal val="#ppt_x"/>
                                          </p:val>
                                        </p:tav>
                                        <p:tav tm="100000">
                                          <p:val>
                                            <p:strVal val="#ppt_x"/>
                                          </p:val>
                                        </p:tav>
                                      </p:tavLst>
                                    </p:anim>
                                    <p:anim calcmode="lin" valueType="num">
                                      <p:cBhvr>
                                        <p:cTn id="85" dur="1000" fill="hold"/>
                                        <p:tgtEl>
                                          <p:spTgt spid="22"/>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fade">
                                      <p:cBhvr>
                                        <p:cTn id="88" dur="1000"/>
                                        <p:tgtEl>
                                          <p:spTgt spid="23"/>
                                        </p:tgtEl>
                                      </p:cBhvr>
                                    </p:animEffect>
                                    <p:anim calcmode="lin" valueType="num">
                                      <p:cBhvr>
                                        <p:cTn id="89" dur="1000" fill="hold"/>
                                        <p:tgtEl>
                                          <p:spTgt spid="23"/>
                                        </p:tgtEl>
                                        <p:attrNameLst>
                                          <p:attrName>ppt_x</p:attrName>
                                        </p:attrNameLst>
                                      </p:cBhvr>
                                      <p:tavLst>
                                        <p:tav tm="0">
                                          <p:val>
                                            <p:strVal val="#ppt_x"/>
                                          </p:val>
                                        </p:tav>
                                        <p:tav tm="100000">
                                          <p:val>
                                            <p:strVal val="#ppt_x"/>
                                          </p:val>
                                        </p:tav>
                                      </p:tavLst>
                                    </p:anim>
                                    <p:anim calcmode="lin" valueType="num">
                                      <p:cBhvr>
                                        <p:cTn id="90" dur="1000" fill="hold"/>
                                        <p:tgtEl>
                                          <p:spTgt spid="23"/>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fade">
                                      <p:cBhvr>
                                        <p:cTn id="93" dur="1000"/>
                                        <p:tgtEl>
                                          <p:spTgt spid="24"/>
                                        </p:tgtEl>
                                      </p:cBhvr>
                                    </p:animEffect>
                                    <p:anim calcmode="lin" valueType="num">
                                      <p:cBhvr>
                                        <p:cTn id="94" dur="1000" fill="hold"/>
                                        <p:tgtEl>
                                          <p:spTgt spid="24"/>
                                        </p:tgtEl>
                                        <p:attrNameLst>
                                          <p:attrName>ppt_x</p:attrName>
                                        </p:attrNameLst>
                                      </p:cBhvr>
                                      <p:tavLst>
                                        <p:tav tm="0">
                                          <p:val>
                                            <p:strVal val="#ppt_x"/>
                                          </p:val>
                                        </p:tav>
                                        <p:tav tm="100000">
                                          <p:val>
                                            <p:strVal val="#ppt_x"/>
                                          </p:val>
                                        </p:tav>
                                      </p:tavLst>
                                    </p:anim>
                                    <p:anim calcmode="lin" valueType="num">
                                      <p:cBhvr>
                                        <p:cTn id="95" dur="1000" fill="hold"/>
                                        <p:tgtEl>
                                          <p:spTgt spid="24"/>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fade">
                                      <p:cBhvr>
                                        <p:cTn id="98" dur="1000"/>
                                        <p:tgtEl>
                                          <p:spTgt spid="25"/>
                                        </p:tgtEl>
                                      </p:cBhvr>
                                    </p:animEffect>
                                    <p:anim calcmode="lin" valueType="num">
                                      <p:cBhvr>
                                        <p:cTn id="99" dur="1000" fill="hold"/>
                                        <p:tgtEl>
                                          <p:spTgt spid="25"/>
                                        </p:tgtEl>
                                        <p:attrNameLst>
                                          <p:attrName>ppt_x</p:attrName>
                                        </p:attrNameLst>
                                      </p:cBhvr>
                                      <p:tavLst>
                                        <p:tav tm="0">
                                          <p:val>
                                            <p:strVal val="#ppt_x"/>
                                          </p:val>
                                        </p:tav>
                                        <p:tav tm="100000">
                                          <p:val>
                                            <p:strVal val="#ppt_x"/>
                                          </p:val>
                                        </p:tav>
                                      </p:tavLst>
                                    </p:anim>
                                    <p:anim calcmode="lin" valueType="num">
                                      <p:cBhvr>
                                        <p:cTn id="100" dur="1000" fill="hold"/>
                                        <p:tgtEl>
                                          <p:spTgt spid="25"/>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fade">
                                      <p:cBhvr>
                                        <p:cTn id="103" dur="1000"/>
                                        <p:tgtEl>
                                          <p:spTgt spid="26"/>
                                        </p:tgtEl>
                                      </p:cBhvr>
                                    </p:animEffect>
                                    <p:anim calcmode="lin" valueType="num">
                                      <p:cBhvr>
                                        <p:cTn id="104" dur="1000" fill="hold"/>
                                        <p:tgtEl>
                                          <p:spTgt spid="26"/>
                                        </p:tgtEl>
                                        <p:attrNameLst>
                                          <p:attrName>ppt_x</p:attrName>
                                        </p:attrNameLst>
                                      </p:cBhvr>
                                      <p:tavLst>
                                        <p:tav tm="0">
                                          <p:val>
                                            <p:strVal val="#ppt_x"/>
                                          </p:val>
                                        </p:tav>
                                        <p:tav tm="100000">
                                          <p:val>
                                            <p:strVal val="#ppt_x"/>
                                          </p:val>
                                        </p:tav>
                                      </p:tavLst>
                                    </p:anim>
                                    <p:anim calcmode="lin" valueType="num">
                                      <p:cBhvr>
                                        <p:cTn id="10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3DBF3985-0171-4CBD-C42B-6177185627AB}"/>
              </a:ext>
            </a:extLst>
          </p:cNvPr>
          <p:cNvPicPr>
            <a:picLocks noChangeAspect="1"/>
          </p:cNvPicPr>
          <p:nvPr/>
        </p:nvPicPr>
        <p:blipFill>
          <a:blip r:embed="rId2"/>
          <a:stretch>
            <a:fillRect/>
          </a:stretch>
        </p:blipFill>
        <p:spPr>
          <a:xfrm>
            <a:off x="0" y="5715"/>
            <a:ext cx="14630400" cy="8218170"/>
          </a:xfrm>
          <a:prstGeom prst="rect">
            <a:avLst/>
          </a:prstGeom>
        </p:spPr>
      </p:pic>
      <p:pic>
        <p:nvPicPr>
          <p:cNvPr id="7" name="Image 6">
            <a:extLst>
              <a:ext uri="{FF2B5EF4-FFF2-40B4-BE49-F238E27FC236}">
                <a16:creationId xmlns:a16="http://schemas.microsoft.com/office/drawing/2014/main" id="{8B3E12DB-258F-25D4-3A38-02C691CBAE8E}"/>
              </a:ext>
            </a:extLst>
          </p:cNvPr>
          <p:cNvPicPr>
            <a:picLocks noChangeAspect="1"/>
          </p:cNvPicPr>
          <p:nvPr/>
        </p:nvPicPr>
        <p:blipFill>
          <a:blip r:embed="rId3"/>
          <a:stretch>
            <a:fillRect/>
          </a:stretch>
        </p:blipFill>
        <p:spPr>
          <a:xfrm>
            <a:off x="-1" y="17027"/>
            <a:ext cx="14589971" cy="8206858"/>
          </a:xfrm>
          <a:prstGeom prst="rect">
            <a:avLst/>
          </a:prstGeom>
        </p:spPr>
      </p:pic>
    </p:spTree>
    <p:extLst>
      <p:ext uri="{BB962C8B-B14F-4D97-AF65-F5344CB8AC3E}">
        <p14:creationId xmlns:p14="http://schemas.microsoft.com/office/powerpoint/2010/main" val="91923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3DBF3985-0171-4CBD-C42B-6177185627AB}"/>
              </a:ext>
            </a:extLst>
          </p:cNvPr>
          <p:cNvPicPr>
            <a:picLocks noChangeAspect="1"/>
          </p:cNvPicPr>
          <p:nvPr/>
        </p:nvPicPr>
        <p:blipFill>
          <a:blip r:embed="rId2"/>
          <a:stretch>
            <a:fillRect/>
          </a:stretch>
        </p:blipFill>
        <p:spPr>
          <a:xfrm>
            <a:off x="0" y="5715"/>
            <a:ext cx="14630400" cy="8218170"/>
          </a:xfrm>
          <a:prstGeom prst="rect">
            <a:avLst/>
          </a:prstGeom>
        </p:spPr>
      </p:pic>
      <p:pic>
        <p:nvPicPr>
          <p:cNvPr id="2" name="Image 1">
            <a:extLst>
              <a:ext uri="{FF2B5EF4-FFF2-40B4-BE49-F238E27FC236}">
                <a16:creationId xmlns:a16="http://schemas.microsoft.com/office/drawing/2014/main" id="{8B3E12DB-258F-25D4-3A38-02C691CBAE8E}"/>
              </a:ext>
            </a:extLst>
          </p:cNvPr>
          <p:cNvPicPr>
            <a:picLocks noChangeAspect="1"/>
          </p:cNvPicPr>
          <p:nvPr/>
        </p:nvPicPr>
        <p:blipFill>
          <a:blip r:embed="rId3"/>
          <a:srcRect/>
          <a:stretch/>
        </p:blipFill>
        <p:spPr>
          <a:xfrm>
            <a:off x="1842053" y="131783"/>
            <a:ext cx="11123254" cy="8092102"/>
          </a:xfrm>
          <a:prstGeom prst="rect">
            <a:avLst/>
          </a:prstGeom>
        </p:spPr>
      </p:pic>
    </p:spTree>
    <p:extLst>
      <p:ext uri="{BB962C8B-B14F-4D97-AF65-F5344CB8AC3E}">
        <p14:creationId xmlns:p14="http://schemas.microsoft.com/office/powerpoint/2010/main" val="33609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4DF2866E-DF6B-187F-C170-08B77A699EF5}"/>
              </a:ext>
            </a:extLst>
          </p:cNvPr>
          <p:cNvSpPr txBox="1"/>
          <p:nvPr/>
        </p:nvSpPr>
        <p:spPr>
          <a:xfrm>
            <a:off x="971999" y="2629517"/>
            <a:ext cx="11898799" cy="424732"/>
          </a:xfrm>
          <a:prstGeom prst="rect">
            <a:avLst/>
          </a:prstGeom>
          <a:solidFill>
            <a:schemeClr val="bg1"/>
          </a:solidFill>
        </p:spPr>
        <p:txBody>
          <a:bodyPr wrap="square" rtlCol="0">
            <a:spAutoFit/>
          </a:bodyPr>
          <a:lstStyle/>
          <a:p>
            <a:pPr algn="ctr"/>
            <a:r>
              <a:rPr lang="fr-FR" sz="2160" dirty="0"/>
              <a:t>          En réalité nous vous proposons de vous former</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4630399" cy="1053389"/>
          </a:xfrm>
          <a:prstGeom prst="rect">
            <a:avLst/>
          </a:prstGeom>
        </p:spPr>
      </p:pic>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2514" y="-50644"/>
            <a:ext cx="8896865" cy="6036532"/>
          </a:xfrm>
          <a:prstGeom prst="rect">
            <a:avLst/>
          </a:prstGeom>
        </p:spPr>
      </p:pic>
      <p:sp>
        <p:nvSpPr>
          <p:cNvPr id="2" name="ZoneTexte 1">
            <a:extLst>
              <a:ext uri="{FF2B5EF4-FFF2-40B4-BE49-F238E27FC236}">
                <a16:creationId xmlns:a16="http://schemas.microsoft.com/office/drawing/2014/main" id="{3C7AAB03-AB82-F2C4-0ED3-952C91AFB035}"/>
              </a:ext>
            </a:extLst>
          </p:cNvPr>
          <p:cNvSpPr txBox="1"/>
          <p:nvPr/>
        </p:nvSpPr>
        <p:spPr>
          <a:xfrm>
            <a:off x="1112110" y="3072716"/>
            <a:ext cx="11610408" cy="3194721"/>
          </a:xfrm>
          <a:prstGeom prst="rect">
            <a:avLst/>
          </a:prstGeom>
          <a:solidFill>
            <a:schemeClr val="bg1"/>
          </a:solidFill>
          <a:effectLst>
            <a:outerShdw blurRad="50800" dist="38100" dir="16200000" rotWithShape="0">
              <a:prstClr val="black">
                <a:alpha val="40000"/>
              </a:prstClr>
            </a:outerShdw>
          </a:effectLst>
          <a:scene3d>
            <a:camera prst="orthographicFront"/>
            <a:lightRig rig="threePt" dir="t"/>
          </a:scene3d>
          <a:sp3d>
            <a:bevelT w="114300" prst="artDeco"/>
          </a:sp3d>
        </p:spPr>
        <p:style>
          <a:lnRef idx="0">
            <a:schemeClr val="accent1"/>
          </a:lnRef>
          <a:fillRef idx="3">
            <a:schemeClr val="accent1"/>
          </a:fillRef>
          <a:effectRef idx="3">
            <a:schemeClr val="accent1"/>
          </a:effectRef>
          <a:fontRef idx="minor">
            <a:schemeClr val="lt1"/>
          </a:fontRef>
        </p:style>
        <p:txBody>
          <a:bodyPr wrap="square" rtlCol="0">
            <a:spAutoFit/>
          </a:bodyPr>
          <a:lstStyle/>
          <a:p>
            <a:pPr marL="411480" indent="-411480" algn="ctr">
              <a:buFont typeface="+mj-lt"/>
              <a:buAutoNum type="arabicPeriod"/>
            </a:pPr>
            <a:r>
              <a:rPr lang="fr-FR" sz="3360" b="1" dirty="0">
                <a:solidFill>
                  <a:srgbClr val="FF0000"/>
                </a:solidFill>
              </a:rPr>
              <a:t>Gratuitement</a:t>
            </a:r>
          </a:p>
          <a:p>
            <a:pPr marL="411480" indent="-411480" algn="ctr">
              <a:buFont typeface="+mj-lt"/>
              <a:buAutoNum type="arabicPeriod"/>
            </a:pPr>
            <a:r>
              <a:rPr lang="fr-FR" sz="3360" b="1" dirty="0">
                <a:solidFill>
                  <a:srgbClr val="FF0000"/>
                </a:solidFill>
              </a:rPr>
              <a:t>En vous payant </a:t>
            </a:r>
          </a:p>
          <a:p>
            <a:pPr marL="411480" indent="-411480" algn="ctr">
              <a:buFont typeface="+mj-lt"/>
              <a:buAutoNum type="arabicPeriod"/>
            </a:pPr>
            <a:r>
              <a:rPr lang="fr-FR" sz="3360" b="1" dirty="0">
                <a:solidFill>
                  <a:srgbClr val="FF0000"/>
                </a:solidFill>
              </a:rPr>
              <a:t>En vous donnant du travail</a:t>
            </a:r>
          </a:p>
          <a:p>
            <a:pPr marL="411480" indent="-411480" algn="ctr">
              <a:buFont typeface="+mj-lt"/>
              <a:buAutoNum type="arabicPeriod"/>
            </a:pPr>
            <a:r>
              <a:rPr lang="fr-FR" sz="3360" b="1" dirty="0">
                <a:solidFill>
                  <a:srgbClr val="FF0000"/>
                </a:solidFill>
              </a:rPr>
              <a:t>En finançant vos projets</a:t>
            </a:r>
          </a:p>
          <a:p>
            <a:pPr marL="411480" indent="-411480" algn="ctr">
              <a:buFont typeface="+mj-lt"/>
              <a:buAutoNum type="arabicPeriod"/>
            </a:pPr>
            <a:r>
              <a:rPr lang="fr-FR" sz="3360" b="1" dirty="0">
                <a:solidFill>
                  <a:srgbClr val="FF0000"/>
                </a:solidFill>
              </a:rPr>
              <a:t>En faisant de vous un entrepreneur</a:t>
            </a:r>
          </a:p>
          <a:p>
            <a:pPr marL="411480" indent="-411480" algn="ctr">
              <a:buFont typeface="+mj-lt"/>
              <a:buAutoNum type="arabicPeriod"/>
            </a:pPr>
            <a:r>
              <a:rPr lang="fr-FR" sz="3360" b="1" dirty="0">
                <a:solidFill>
                  <a:srgbClr val="FF0000"/>
                </a:solidFill>
              </a:rPr>
              <a:t>En faisant de vous et de votre entreprise un succès</a:t>
            </a:r>
          </a:p>
        </p:txBody>
      </p:sp>
    </p:spTree>
    <p:extLst>
      <p:ext uri="{BB962C8B-B14F-4D97-AF65-F5344CB8AC3E}">
        <p14:creationId xmlns:p14="http://schemas.microsoft.com/office/powerpoint/2010/main" val="41723550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766F10-6F03-F29E-F89D-13492949868D}"/>
              </a:ext>
            </a:extLst>
          </p:cNvPr>
          <p:cNvSpPr/>
          <p:nvPr/>
        </p:nvSpPr>
        <p:spPr>
          <a:xfrm>
            <a:off x="0" y="0"/>
            <a:ext cx="14630400" cy="82296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3" name="Rectangle 2">
            <a:extLst>
              <a:ext uri="{FF2B5EF4-FFF2-40B4-BE49-F238E27FC236}">
                <a16:creationId xmlns:a16="http://schemas.microsoft.com/office/drawing/2014/main" id="{6EE79F99-2D95-30AD-431C-FD136D302E27}"/>
              </a:ext>
            </a:extLst>
          </p:cNvPr>
          <p:cNvSpPr/>
          <p:nvPr/>
        </p:nvSpPr>
        <p:spPr>
          <a:xfrm>
            <a:off x="15669" y="0"/>
            <a:ext cx="14630400" cy="82296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1126066-69DD-8C4B-3BD1-2EC64ADF886D}"/>
              </a:ext>
            </a:extLst>
          </p:cNvPr>
          <p:cNvSpPr>
            <a:spLocks noGrp="1"/>
          </p:cNvSpPr>
          <p:nvPr>
            <p:ph type="title"/>
          </p:nvPr>
        </p:nvSpPr>
        <p:spPr>
          <a:xfrm>
            <a:off x="-200179" y="5023"/>
            <a:ext cx="14417863" cy="1164540"/>
          </a:xfrm>
        </p:spPr>
        <p:txBody>
          <a:bodyPr/>
          <a:lstStyle/>
          <a:p>
            <a:pPr algn="ctr"/>
            <a:r>
              <a:rPr lang="fr-FR" sz="5280" dirty="0">
                <a:solidFill>
                  <a:sysClr val="windowText" lastClr="000000"/>
                </a:solidFill>
              </a:rPr>
              <a:t>QUI SOMMES-NOUS.</a:t>
            </a:r>
          </a:p>
        </p:txBody>
      </p:sp>
      <p:sp>
        <p:nvSpPr>
          <p:cNvPr id="9" name="ZoneTexte 8">
            <a:extLst>
              <a:ext uri="{FF2B5EF4-FFF2-40B4-BE49-F238E27FC236}">
                <a16:creationId xmlns:a16="http://schemas.microsoft.com/office/drawing/2014/main" id="{0DD58F0E-9877-9CCF-2E7A-C37E118CC97F}"/>
              </a:ext>
            </a:extLst>
          </p:cNvPr>
          <p:cNvSpPr txBox="1"/>
          <p:nvPr/>
        </p:nvSpPr>
        <p:spPr>
          <a:xfrm>
            <a:off x="106267" y="4278931"/>
            <a:ext cx="13804969" cy="1089529"/>
          </a:xfrm>
          <a:prstGeom prst="rect">
            <a:avLst/>
          </a:prstGeom>
          <a:noFill/>
        </p:spPr>
        <p:txBody>
          <a:bodyPr wrap="square">
            <a:spAutoFit/>
          </a:bodyPr>
          <a:lstStyle/>
          <a:p>
            <a:pPr algn="ctr"/>
            <a:r>
              <a:rPr lang="fr-FR" sz="2160" b="1" dirty="0">
                <a:solidFill>
                  <a:srgbClr val="2D3748"/>
                </a:solidFill>
                <a:latin typeface="-apple-system"/>
              </a:rPr>
              <a:t>Avant toutes choses TETPROGRAM n’est pas un site d’investissement ou de crowdfunding ni de banque ou institue de de finance ou microfinance. TETPROGRAM ne se réclame pas non plus être un site de trading ou de gestion de fond ou quoi que ce soit de ce genre.</a:t>
            </a:r>
            <a:endParaRPr lang="fr-FR" sz="2160" b="1" dirty="0"/>
          </a:p>
        </p:txBody>
      </p:sp>
      <p:pic>
        <p:nvPicPr>
          <p:cNvPr id="11" name="Image 10">
            <a:extLst>
              <a:ext uri="{FF2B5EF4-FFF2-40B4-BE49-F238E27FC236}">
                <a16:creationId xmlns:a16="http://schemas.microsoft.com/office/drawing/2014/main" id="{78B8D1FA-A6D8-4EBF-1FDD-784700F94762}"/>
              </a:ext>
            </a:extLst>
          </p:cNvPr>
          <p:cNvPicPr>
            <a:picLocks noChangeAspect="1"/>
          </p:cNvPicPr>
          <p:nvPr/>
        </p:nvPicPr>
        <p:blipFill>
          <a:blip r:embed="rId2"/>
          <a:stretch>
            <a:fillRect/>
          </a:stretch>
        </p:blipFill>
        <p:spPr>
          <a:xfrm>
            <a:off x="-84421" y="5391745"/>
            <a:ext cx="5590347" cy="2537923"/>
          </a:xfrm>
          <a:prstGeom prst="rect">
            <a:avLst/>
          </a:prstGeom>
        </p:spPr>
      </p:pic>
      <p:sp>
        <p:nvSpPr>
          <p:cNvPr id="12" name="ZoneTexte 11">
            <a:extLst>
              <a:ext uri="{FF2B5EF4-FFF2-40B4-BE49-F238E27FC236}">
                <a16:creationId xmlns:a16="http://schemas.microsoft.com/office/drawing/2014/main" id="{E75D63B3-1629-90D6-FAE5-1594F5496208}"/>
              </a:ext>
            </a:extLst>
          </p:cNvPr>
          <p:cNvSpPr txBox="1"/>
          <p:nvPr/>
        </p:nvSpPr>
        <p:spPr>
          <a:xfrm>
            <a:off x="285440" y="7828153"/>
            <a:ext cx="14059519" cy="424732"/>
          </a:xfrm>
          <a:prstGeom prst="rect">
            <a:avLst/>
          </a:prstGeom>
          <a:noFill/>
        </p:spPr>
        <p:txBody>
          <a:bodyPr wrap="square">
            <a:spAutoFit/>
          </a:bodyPr>
          <a:lstStyle/>
          <a:p>
            <a:pPr algn="ctr"/>
            <a:r>
              <a:rPr lang="fr-FR" sz="2160" dirty="0">
                <a:solidFill>
                  <a:srgbClr val="2D3748"/>
                </a:solidFill>
                <a:latin typeface="-apple-system"/>
              </a:rPr>
              <a:t>Bienvenue dans une communauté dédiée à l’émancipation  entrepreneurial et financière et à la concrétisation de vos rêves</a:t>
            </a:r>
            <a:endParaRPr lang="fr-FR" sz="2160" b="1" dirty="0"/>
          </a:p>
        </p:txBody>
      </p:sp>
      <p:sp>
        <p:nvSpPr>
          <p:cNvPr id="13" name="ZoneTexte 12">
            <a:extLst>
              <a:ext uri="{FF2B5EF4-FFF2-40B4-BE49-F238E27FC236}">
                <a16:creationId xmlns:a16="http://schemas.microsoft.com/office/drawing/2014/main" id="{95A1BCC7-5F30-B061-9A90-9F9E01E84875}"/>
              </a:ext>
            </a:extLst>
          </p:cNvPr>
          <p:cNvSpPr txBox="1"/>
          <p:nvPr/>
        </p:nvSpPr>
        <p:spPr>
          <a:xfrm>
            <a:off x="5499747" y="5506544"/>
            <a:ext cx="8411489" cy="2308324"/>
          </a:xfrm>
          <a:prstGeom prst="rect">
            <a:avLst/>
          </a:prstGeom>
          <a:noFill/>
        </p:spPr>
        <p:txBody>
          <a:bodyPr wrap="square">
            <a:spAutoFit/>
          </a:bodyPr>
          <a:lstStyle/>
          <a:p>
            <a:pPr algn="ctr"/>
            <a:r>
              <a:rPr lang="fr-FR" sz="2400" b="1" dirty="0">
                <a:solidFill>
                  <a:srgbClr val="C00000"/>
                </a:solidFill>
                <a:latin typeface="-apple-system"/>
              </a:rPr>
              <a:t>TETPROGRAM est bien plus qu’une simple opportunité de gagner de l’argent pour financer ses projets, c’est une plateforme de marketing d’Affiliation pour apprentissage et de développement personnel conçue pour vous aider à réussir dans le monde de l’entrepreneuriat en bâtissant une nouvelle génération de communauté intègre et prospère</a:t>
            </a:r>
            <a:endParaRPr lang="fr-FR" sz="2400" b="1" dirty="0">
              <a:solidFill>
                <a:srgbClr val="C00000"/>
              </a:solidFill>
            </a:endParaRPr>
          </a:p>
        </p:txBody>
      </p:sp>
      <p:pic>
        <p:nvPicPr>
          <p:cNvPr id="4" name="Image 3">
            <a:extLst>
              <a:ext uri="{FF2B5EF4-FFF2-40B4-BE49-F238E27FC236}">
                <a16:creationId xmlns:a16="http://schemas.microsoft.com/office/drawing/2014/main" id="{12823340-E0AF-919D-76C9-D9E18493CDA5}"/>
              </a:ext>
            </a:extLst>
          </p:cNvPr>
          <p:cNvPicPr>
            <a:picLocks noChangeAspect="1"/>
          </p:cNvPicPr>
          <p:nvPr/>
        </p:nvPicPr>
        <p:blipFill>
          <a:blip r:embed="rId3"/>
          <a:stretch>
            <a:fillRect/>
          </a:stretch>
        </p:blipFill>
        <p:spPr>
          <a:xfrm>
            <a:off x="15669" y="-7928"/>
            <a:ext cx="966573" cy="966573"/>
          </a:xfrm>
          <a:prstGeom prst="rect">
            <a:avLst/>
          </a:prstGeom>
        </p:spPr>
      </p:pic>
      <p:sp>
        <p:nvSpPr>
          <p:cNvPr id="5" name="ZoneTexte 4">
            <a:extLst>
              <a:ext uri="{FF2B5EF4-FFF2-40B4-BE49-F238E27FC236}">
                <a16:creationId xmlns:a16="http://schemas.microsoft.com/office/drawing/2014/main" id="{818A425D-776B-ED88-DB1C-5C999BC3AF34}"/>
              </a:ext>
            </a:extLst>
          </p:cNvPr>
          <p:cNvSpPr txBox="1"/>
          <p:nvPr/>
        </p:nvSpPr>
        <p:spPr>
          <a:xfrm>
            <a:off x="880632" y="766705"/>
            <a:ext cx="10652607" cy="1089529"/>
          </a:xfrm>
          <a:prstGeom prst="rect">
            <a:avLst/>
          </a:prstGeom>
          <a:noFill/>
        </p:spPr>
        <p:txBody>
          <a:bodyPr wrap="square">
            <a:spAutoFit/>
          </a:bodyPr>
          <a:lstStyle/>
          <a:p>
            <a:pPr algn="ctr"/>
            <a:r>
              <a:rPr lang="fr-FR" sz="2160" b="1" dirty="0">
                <a:solidFill>
                  <a:srgbClr val="2D3748"/>
                </a:solidFill>
                <a:latin typeface="-apple-system"/>
              </a:rPr>
              <a:t>TETProgram fait parti des groupes d’entreprise KNIGHT INDUSTRIE’S (KI’S)  enregistré </a:t>
            </a:r>
            <a:r>
              <a:rPr lang="fr-FR" sz="2160" b="1">
                <a:solidFill>
                  <a:srgbClr val="2D3748"/>
                </a:solidFill>
                <a:latin typeface="-apple-system"/>
              </a:rPr>
              <a:t>au Burkina, </a:t>
            </a:r>
            <a:r>
              <a:rPr lang="fr-FR" sz="2160" b="1" dirty="0">
                <a:solidFill>
                  <a:srgbClr val="2D3748"/>
                </a:solidFill>
                <a:latin typeface="-apple-system"/>
              </a:rPr>
              <a:t>regroupant  principalement les domaines du marketing digital, Technologie, Formation, Logistiques, et des solutions  avec plus de 6 plateformes en ligne.</a:t>
            </a:r>
          </a:p>
        </p:txBody>
      </p:sp>
      <p:pic>
        <p:nvPicPr>
          <p:cNvPr id="1026" name="Picture 2" descr="KI'S | Ouagadougou">
            <a:extLst>
              <a:ext uri="{FF2B5EF4-FFF2-40B4-BE49-F238E27FC236}">
                <a16:creationId xmlns:a16="http://schemas.microsoft.com/office/drawing/2014/main" id="{0096EF89-6F64-A019-B154-CAC50296F1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8097" y="-171385"/>
            <a:ext cx="2723641" cy="27236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71E4E975-8C65-2C34-5F98-C81F040BBE1F}"/>
              </a:ext>
            </a:extLst>
          </p:cNvPr>
          <p:cNvSpPr txBox="1"/>
          <p:nvPr/>
        </p:nvSpPr>
        <p:spPr>
          <a:xfrm>
            <a:off x="106267" y="2522818"/>
            <a:ext cx="13804968" cy="1421928"/>
          </a:xfrm>
          <a:prstGeom prst="rect">
            <a:avLst/>
          </a:prstGeom>
          <a:noFill/>
        </p:spPr>
        <p:txBody>
          <a:bodyPr wrap="square">
            <a:spAutoFit/>
          </a:bodyPr>
          <a:lstStyle/>
          <a:p>
            <a:pPr algn="ctr"/>
            <a:r>
              <a:rPr lang="fr-FR" sz="2880" b="1" dirty="0"/>
              <a:t>TETPROGRAM</a:t>
            </a:r>
            <a:r>
              <a:rPr lang="fr-FR" sz="2880" b="1" dirty="0">
                <a:latin typeface="-apple-system"/>
              </a:rPr>
              <a:t>  est une plateforme d’apprentissage professionnelle d’outils marketing pour le développement de votre entreprise. Elle permet également la création de boutique en ligne gratuitement et de gagner de l’argent grâce a son système d'affiliation</a:t>
            </a:r>
          </a:p>
        </p:txBody>
      </p:sp>
    </p:spTree>
    <p:extLst>
      <p:ext uri="{BB962C8B-B14F-4D97-AF65-F5344CB8AC3E}">
        <p14:creationId xmlns:p14="http://schemas.microsoft.com/office/powerpoint/2010/main" val="191380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3DBF3985-0171-4CBD-C42B-6177185627AB}"/>
              </a:ext>
            </a:extLst>
          </p:cNvPr>
          <p:cNvPicPr>
            <a:picLocks noChangeAspect="1"/>
          </p:cNvPicPr>
          <p:nvPr/>
        </p:nvPicPr>
        <p:blipFill>
          <a:blip r:embed="rId2"/>
          <a:stretch>
            <a:fillRect/>
          </a:stretch>
        </p:blipFill>
        <p:spPr>
          <a:xfrm>
            <a:off x="0" y="5715"/>
            <a:ext cx="14630400" cy="8218170"/>
          </a:xfrm>
          <a:prstGeom prst="rect">
            <a:avLst/>
          </a:prstGeom>
        </p:spPr>
      </p:pic>
      <p:pic>
        <p:nvPicPr>
          <p:cNvPr id="18" name="Image 17">
            <a:extLst>
              <a:ext uri="{FF2B5EF4-FFF2-40B4-BE49-F238E27FC236}">
                <a16:creationId xmlns:a16="http://schemas.microsoft.com/office/drawing/2014/main" id="{14E28998-13CA-67B9-81E7-09C9EA70BAA9}"/>
              </a:ext>
            </a:extLst>
          </p:cNvPr>
          <p:cNvPicPr>
            <a:picLocks noChangeAspect="1"/>
          </p:cNvPicPr>
          <p:nvPr/>
        </p:nvPicPr>
        <p:blipFill>
          <a:blip r:embed="rId3"/>
          <a:stretch>
            <a:fillRect/>
          </a:stretch>
        </p:blipFill>
        <p:spPr>
          <a:xfrm flipH="1">
            <a:off x="189481" y="23240"/>
            <a:ext cx="6952106" cy="8200644"/>
          </a:xfrm>
          <a:prstGeom prst="rect">
            <a:avLst/>
          </a:prstGeom>
        </p:spPr>
      </p:pic>
      <p:sp>
        <p:nvSpPr>
          <p:cNvPr id="3" name="Subtitle 2"/>
          <p:cNvSpPr>
            <a:spLocks noGrp="1"/>
          </p:cNvSpPr>
          <p:nvPr>
            <p:ph type="subTitle" idx="1"/>
          </p:nvPr>
        </p:nvSpPr>
        <p:spPr>
          <a:xfrm>
            <a:off x="5928852" y="184220"/>
            <a:ext cx="7516922" cy="1162396"/>
          </a:xfrm>
        </p:spPr>
        <p:txBody>
          <a:bodyPr>
            <a:normAutofit fontScale="92500"/>
          </a:bodyPr>
          <a:lstStyle/>
          <a:p>
            <a:r>
              <a:rPr lang="en-US" sz="4320" b="1" dirty="0"/>
              <a:t>FORMATION EN WEBMARKETING</a:t>
            </a:r>
          </a:p>
        </p:txBody>
      </p:sp>
      <p:sp>
        <p:nvSpPr>
          <p:cNvPr id="12" name="ZoneTexte 11">
            <a:extLst>
              <a:ext uri="{FF2B5EF4-FFF2-40B4-BE49-F238E27FC236}">
                <a16:creationId xmlns:a16="http://schemas.microsoft.com/office/drawing/2014/main" id="{F7342556-B1DA-C3E4-5CF0-19E5087ADB7C}"/>
              </a:ext>
            </a:extLst>
          </p:cNvPr>
          <p:cNvSpPr txBox="1"/>
          <p:nvPr/>
        </p:nvSpPr>
        <p:spPr>
          <a:xfrm>
            <a:off x="532251" y="938136"/>
            <a:ext cx="6759160" cy="6075509"/>
          </a:xfrm>
          <a:prstGeom prst="rect">
            <a:avLst/>
          </a:prstGeom>
          <a:noFill/>
          <a:scene3d>
            <a:camera prst="perspectiveRight"/>
            <a:lightRig rig="threePt" dir="t"/>
          </a:scene3d>
        </p:spPr>
        <p:txBody>
          <a:bodyPr wrap="square" rtlCol="0">
            <a:spAutoFit/>
          </a:bodyPr>
          <a:lstStyle/>
          <a:p>
            <a:pPr marL="548640" indent="-548640">
              <a:buAutoNum type="arabicPeriod"/>
            </a:pPr>
            <a:r>
              <a:rPr lang="fr-FR" sz="2160" b="1" dirty="0">
                <a:solidFill>
                  <a:schemeClr val="bg1"/>
                </a:solidFill>
                <a:latin typeface="Aptos" panose="020B0004020202020204" pitchFamily="34" charset="0"/>
              </a:rPr>
              <a:t>Ebook d’Orientation</a:t>
            </a:r>
          </a:p>
          <a:p>
            <a:pPr marL="548640" indent="-548640">
              <a:buAutoNum type="arabicPeriod"/>
            </a:pPr>
            <a:r>
              <a:rPr lang="fr-FR" sz="2160" b="1" dirty="0">
                <a:solidFill>
                  <a:schemeClr val="bg1"/>
                </a:solidFill>
                <a:latin typeface="Aptos" panose="020B0004020202020204" pitchFamily="34" charset="0"/>
              </a:rPr>
              <a:t>Formation multimédia                 </a:t>
            </a:r>
          </a:p>
          <a:p>
            <a:pPr marL="548640" indent="-548640">
              <a:buAutoNum type="arabicPeriod"/>
            </a:pPr>
            <a:r>
              <a:rPr lang="fr-FR" sz="2160" b="1" dirty="0">
                <a:solidFill>
                  <a:schemeClr val="bg1"/>
                </a:solidFill>
                <a:latin typeface="Aptos" panose="020B0004020202020204" pitchFamily="34" charset="0"/>
              </a:rPr>
              <a:t>Formation  réseaux sociaux</a:t>
            </a:r>
          </a:p>
          <a:p>
            <a:pPr marL="548640" indent="-548640">
              <a:buAutoNum type="arabicPeriod"/>
            </a:pPr>
            <a:r>
              <a:rPr lang="fr-FR" sz="2160" b="1" dirty="0">
                <a:solidFill>
                  <a:schemeClr val="bg1"/>
                </a:solidFill>
                <a:latin typeface="Aptos" panose="020B0004020202020204" pitchFamily="34" charset="0"/>
              </a:rPr>
              <a:t>Formation google Marketing</a:t>
            </a:r>
          </a:p>
          <a:p>
            <a:pPr marL="548640" indent="-548640">
              <a:buAutoNum type="arabicPeriod"/>
            </a:pPr>
            <a:r>
              <a:rPr lang="fr-FR" sz="2160" b="1" dirty="0">
                <a:solidFill>
                  <a:schemeClr val="bg1"/>
                </a:solidFill>
                <a:latin typeface="Aptos" panose="020B0004020202020204" pitchFamily="34" charset="0"/>
              </a:rPr>
              <a:t>Formation e-commerce</a:t>
            </a:r>
          </a:p>
          <a:p>
            <a:pPr marL="548640" indent="-548640">
              <a:buFontTx/>
              <a:buAutoNum type="arabicPeriod"/>
            </a:pPr>
            <a:r>
              <a:rPr lang="fr-FR" sz="2160" b="1" dirty="0">
                <a:solidFill>
                  <a:srgbClr val="FFFF00"/>
                </a:solidFill>
                <a:latin typeface="Aptos" panose="020B0004020202020204" pitchFamily="34" charset="0"/>
              </a:rPr>
              <a:t>Assistance full option</a:t>
            </a:r>
            <a:endParaRPr lang="fr-FR" sz="2160" b="1" dirty="0">
              <a:solidFill>
                <a:schemeClr val="bg1"/>
              </a:solidFill>
              <a:latin typeface="Aptos" panose="020B0004020202020204" pitchFamily="34" charset="0"/>
            </a:endParaRPr>
          </a:p>
          <a:p>
            <a:pPr marL="548640" indent="-548640">
              <a:buAutoNum type="arabicPeriod"/>
            </a:pPr>
            <a:r>
              <a:rPr lang="fr-FR" sz="2160" b="1" dirty="0">
                <a:solidFill>
                  <a:schemeClr val="bg1"/>
                </a:solidFill>
                <a:latin typeface="Aptos" panose="020B0004020202020204" pitchFamily="34" charset="0"/>
              </a:rPr>
              <a:t>Montage de Projet</a:t>
            </a:r>
          </a:p>
          <a:p>
            <a:pPr marL="548640" indent="-548640">
              <a:buAutoNum type="arabicPeriod"/>
            </a:pPr>
            <a:r>
              <a:rPr lang="fr-FR" sz="2160" b="1" dirty="0">
                <a:solidFill>
                  <a:schemeClr val="bg1"/>
                </a:solidFill>
                <a:latin typeface="Aptos" panose="020B0004020202020204" pitchFamily="34" charset="0"/>
              </a:rPr>
              <a:t>Attestation Professionnelle</a:t>
            </a:r>
          </a:p>
          <a:p>
            <a:pPr marL="548640" indent="-548640">
              <a:buAutoNum type="arabicPeriod"/>
            </a:pPr>
            <a:r>
              <a:rPr lang="fr-FR" sz="2160" b="1" dirty="0">
                <a:solidFill>
                  <a:schemeClr val="bg1"/>
                </a:solidFill>
                <a:latin typeface="Aptos" panose="020B0004020202020204" pitchFamily="34" charset="0"/>
              </a:rPr>
              <a:t>Marketing d’affiliation</a:t>
            </a:r>
          </a:p>
          <a:p>
            <a:pPr marL="548640" indent="-548640">
              <a:buAutoNum type="arabicPeriod"/>
            </a:pPr>
            <a:r>
              <a:rPr lang="fr-FR" sz="2160" b="1" dirty="0">
                <a:solidFill>
                  <a:schemeClr val="bg1"/>
                </a:solidFill>
                <a:latin typeface="Aptos" panose="020B0004020202020204" pitchFamily="34" charset="0"/>
              </a:rPr>
              <a:t>Ouverture de </a:t>
            </a:r>
            <a:r>
              <a:rPr lang="fr-FR" sz="2160" dirty="0">
                <a:solidFill>
                  <a:schemeClr val="bg1"/>
                </a:solidFill>
                <a:latin typeface="Aptos" panose="020B0004020202020204" pitchFamily="34" charset="0"/>
              </a:rPr>
              <a:t>compte</a:t>
            </a:r>
            <a:r>
              <a:rPr lang="fr-FR" sz="2160" b="1" dirty="0">
                <a:solidFill>
                  <a:schemeClr val="bg1"/>
                </a:solidFill>
                <a:latin typeface="Aptos" panose="020B0004020202020204" pitchFamily="34" charset="0"/>
              </a:rPr>
              <a:t> business</a:t>
            </a:r>
          </a:p>
          <a:p>
            <a:pPr marL="548640" indent="-548640">
              <a:buFontTx/>
              <a:buAutoNum type="arabicPeriod"/>
            </a:pPr>
            <a:r>
              <a:rPr lang="fr-FR" sz="2160" b="1" dirty="0">
                <a:solidFill>
                  <a:srgbClr val="FFFF00"/>
                </a:solidFill>
                <a:latin typeface="Aptos" panose="020B0004020202020204" pitchFamily="34" charset="0"/>
              </a:rPr>
              <a:t>Ouverture de Compte entreprise</a:t>
            </a:r>
          </a:p>
          <a:p>
            <a:pPr marL="548640" indent="-548640">
              <a:buAutoNum type="arabicPeriod"/>
            </a:pPr>
            <a:r>
              <a:rPr lang="fr-FR" sz="2160" b="1" dirty="0">
                <a:solidFill>
                  <a:srgbClr val="FFFF00"/>
                </a:solidFill>
                <a:latin typeface="Aptos" panose="020B0004020202020204" pitchFamily="34" charset="0"/>
              </a:rPr>
              <a:t>Accès au Marketplace</a:t>
            </a:r>
          </a:p>
          <a:p>
            <a:pPr marL="548640" indent="-548640">
              <a:buAutoNum type="arabicPeriod"/>
            </a:pPr>
            <a:r>
              <a:rPr lang="fr-FR" sz="2160" b="1" dirty="0">
                <a:solidFill>
                  <a:schemeClr val="bg1"/>
                </a:solidFill>
                <a:latin typeface="Aptos" panose="020B0004020202020204" pitchFamily="34" charset="0"/>
              </a:rPr>
              <a:t> </a:t>
            </a:r>
            <a:r>
              <a:rPr lang="fr-FR" sz="2160" b="1" dirty="0">
                <a:solidFill>
                  <a:srgbClr val="FFFF00"/>
                </a:solidFill>
                <a:latin typeface="Aptos" panose="020B0004020202020204" pitchFamily="34" charset="0"/>
              </a:rPr>
              <a:t>Site web boutique validité 5 ans</a:t>
            </a:r>
            <a:endParaRPr lang="fr-FR" sz="2160" b="1" dirty="0">
              <a:solidFill>
                <a:schemeClr val="bg1"/>
              </a:solidFill>
              <a:latin typeface="Aptos" panose="020B0004020202020204" pitchFamily="34" charset="0"/>
            </a:endParaRPr>
          </a:p>
          <a:p>
            <a:pPr marL="548640" indent="-548640">
              <a:buAutoNum type="arabicPeriod"/>
            </a:pPr>
            <a:r>
              <a:rPr lang="fr-FR" sz="2160" b="1" dirty="0">
                <a:solidFill>
                  <a:srgbClr val="FFFF00"/>
                </a:solidFill>
                <a:latin typeface="Aptos" panose="020B0004020202020204" pitchFamily="34" charset="0"/>
              </a:rPr>
              <a:t>Gestion entière des comptes business</a:t>
            </a:r>
          </a:p>
          <a:p>
            <a:pPr marL="548640" indent="-548640">
              <a:buAutoNum type="arabicPeriod"/>
            </a:pPr>
            <a:r>
              <a:rPr lang="fr-FR" sz="2160" b="1" dirty="0">
                <a:solidFill>
                  <a:srgbClr val="FFFF00"/>
                </a:solidFill>
                <a:latin typeface="Aptos" panose="020B0004020202020204" pitchFamily="34" charset="0"/>
              </a:rPr>
              <a:t>Promotion Facebook en saison pendant 5 ans</a:t>
            </a:r>
          </a:p>
          <a:p>
            <a:pPr marL="548640" indent="-548640">
              <a:buFontTx/>
              <a:buAutoNum type="arabicPeriod"/>
            </a:pPr>
            <a:r>
              <a:rPr lang="fr-FR" sz="2160" b="1" dirty="0">
                <a:solidFill>
                  <a:srgbClr val="FFFF00"/>
                </a:solidFill>
                <a:latin typeface="Aptos" panose="020B0004020202020204" pitchFamily="34" charset="0"/>
              </a:rPr>
              <a:t>Vous gagnez 0,02 BTC </a:t>
            </a:r>
            <a:r>
              <a:rPr lang="en-US" sz="2160" b="1" dirty="0">
                <a:solidFill>
                  <a:srgbClr val="FFFF00"/>
                </a:solidFill>
                <a:latin typeface="Aptos" panose="020B0004020202020204" pitchFamily="34" charset="0"/>
              </a:rPr>
              <a:t>/an</a:t>
            </a:r>
            <a:endParaRPr lang="fr-FR" sz="2160" b="1" dirty="0">
              <a:solidFill>
                <a:srgbClr val="FFFF00"/>
              </a:solidFill>
              <a:latin typeface="Aptos" panose="020B0004020202020204" pitchFamily="34" charset="0"/>
            </a:endParaRPr>
          </a:p>
          <a:p>
            <a:pPr marL="548640" indent="-548640">
              <a:buAutoNum type="arabicPeriod"/>
            </a:pPr>
            <a:r>
              <a:rPr lang="fr-FR" sz="2160" b="1" dirty="0">
                <a:solidFill>
                  <a:srgbClr val="FFFF00"/>
                </a:solidFill>
                <a:latin typeface="Aptos" panose="020B0004020202020204" pitchFamily="34" charset="0"/>
              </a:rPr>
              <a:t>Promotion sur Google Advertising</a:t>
            </a:r>
          </a:p>
          <a:p>
            <a:pPr marL="548640" indent="-548640">
              <a:buAutoNum type="arabicPeriod"/>
            </a:pPr>
            <a:r>
              <a:rPr lang="fr-FR" sz="2160" b="1" dirty="0">
                <a:solidFill>
                  <a:schemeClr val="bg1"/>
                </a:solidFill>
                <a:latin typeface="Aptos" panose="020B0004020202020204" pitchFamily="34" charset="0"/>
              </a:rPr>
              <a:t>Fond de roulement TETProgram : </a:t>
            </a:r>
            <a:r>
              <a:rPr lang="fr-FR" sz="2160" b="1" dirty="0">
                <a:solidFill>
                  <a:srgbClr val="FFFF00"/>
                </a:solidFill>
                <a:latin typeface="Aptos" panose="020B0004020202020204" pitchFamily="34" charset="0"/>
              </a:rPr>
              <a:t>50%</a:t>
            </a:r>
          </a:p>
        </p:txBody>
      </p:sp>
      <p:sp>
        <p:nvSpPr>
          <p:cNvPr id="2" name="Subtitle 2">
            <a:extLst>
              <a:ext uri="{FF2B5EF4-FFF2-40B4-BE49-F238E27FC236}">
                <a16:creationId xmlns:a16="http://schemas.microsoft.com/office/drawing/2014/main" id="{9ACC062D-FE83-5EFA-3D53-C03488460AAB}"/>
              </a:ext>
            </a:extLst>
          </p:cNvPr>
          <p:cNvSpPr txBox="1">
            <a:spLocks/>
          </p:cNvSpPr>
          <p:nvPr/>
        </p:nvSpPr>
        <p:spPr>
          <a:xfrm>
            <a:off x="7484357" y="1165123"/>
            <a:ext cx="4907917" cy="1464085"/>
          </a:xfrm>
          <a:prstGeom prst="rect">
            <a:avLst/>
          </a:prstGeom>
        </p:spPr>
        <p:txBody>
          <a:bodyPr vert="horz" lIns="109728" tIns="54864" rIns="109728" bIns="54864" rtlCol="0">
            <a:normAutofit/>
          </a:bodyPr>
          <a:lstStyle>
            <a:lvl1pPr marL="0" indent="0" algn="ctr" defTabSz="914400" rtl="0" eaLnBrk="1" latinLnBrk="0" hangingPunct="1">
              <a:lnSpc>
                <a:spcPct val="90000"/>
              </a:lnSpc>
              <a:spcBef>
                <a:spcPts val="0"/>
              </a:spcBef>
              <a:buSzPct val="100000"/>
              <a:buFont typeface="Arial" pitchFamily="34" charset="0"/>
              <a:buNone/>
              <a:defRPr sz="1800" kern="1200" cap="all" baseline="0">
                <a:solidFill>
                  <a:schemeClr val="accent2">
                    <a:lumMod val="75000"/>
                  </a:schemeClr>
                </a:solidFill>
                <a:latin typeface="+mn-lt"/>
                <a:ea typeface="+mn-ea"/>
                <a:cs typeface="+mn-cs"/>
              </a:defRPr>
            </a:lvl1pPr>
            <a:lvl2pPr marL="457200" indent="0" algn="ctr" defTabSz="914400" rtl="0" eaLnBrk="1" latinLnBrk="0" hangingPunct="1">
              <a:lnSpc>
                <a:spcPct val="90000"/>
              </a:lnSpc>
              <a:spcBef>
                <a:spcPts val="1000"/>
              </a:spcBef>
              <a:buSzPct val="100000"/>
              <a:buFont typeface="Arial" pitchFamily="34" charset="0"/>
              <a:buNone/>
              <a:defRPr sz="2800" kern="1200">
                <a:solidFill>
                  <a:schemeClr val="accent2">
                    <a:lumMod val="50000"/>
                  </a:schemeClr>
                </a:solidFill>
                <a:latin typeface="+mn-lt"/>
                <a:ea typeface="+mn-ea"/>
                <a:cs typeface="+mn-cs"/>
              </a:defRPr>
            </a:lvl2pPr>
            <a:lvl3pPr marL="914400" indent="0" algn="ctr" defTabSz="914400" rtl="0" eaLnBrk="1" latinLnBrk="0" hangingPunct="1">
              <a:lnSpc>
                <a:spcPct val="90000"/>
              </a:lnSpc>
              <a:spcBef>
                <a:spcPts val="800"/>
              </a:spcBef>
              <a:buSzPct val="100000"/>
              <a:buFont typeface="Arial" pitchFamily="34" charset="0"/>
              <a:buNone/>
              <a:defRPr sz="2400" kern="1200">
                <a:solidFill>
                  <a:schemeClr val="accent2">
                    <a:lumMod val="50000"/>
                  </a:schemeClr>
                </a:solidFill>
                <a:latin typeface="+mn-lt"/>
                <a:ea typeface="+mn-ea"/>
                <a:cs typeface="+mn-cs"/>
              </a:defRPr>
            </a:lvl3pPr>
            <a:lvl4pPr marL="1371600" indent="0" algn="ctr" defTabSz="914400" rtl="0" eaLnBrk="1" latinLnBrk="0" hangingPunct="1">
              <a:lnSpc>
                <a:spcPct val="90000"/>
              </a:lnSpc>
              <a:spcBef>
                <a:spcPts val="800"/>
              </a:spcBef>
              <a:buSzPct val="100000"/>
              <a:buFont typeface="Arial" pitchFamily="34" charset="0"/>
              <a:buNone/>
              <a:defRPr sz="2000" kern="1200">
                <a:solidFill>
                  <a:schemeClr val="accent2">
                    <a:lumMod val="50000"/>
                  </a:schemeClr>
                </a:solidFill>
                <a:latin typeface="+mn-lt"/>
                <a:ea typeface="+mn-ea"/>
                <a:cs typeface="+mn-cs"/>
              </a:defRPr>
            </a:lvl4pPr>
            <a:lvl5pPr marL="1828800" indent="0" algn="ctr" defTabSz="914400" rtl="0" eaLnBrk="1" latinLnBrk="0" hangingPunct="1">
              <a:lnSpc>
                <a:spcPct val="90000"/>
              </a:lnSpc>
              <a:spcBef>
                <a:spcPts val="800"/>
              </a:spcBef>
              <a:buSzPct val="100000"/>
              <a:buFont typeface="Arial" pitchFamily="34" charset="0"/>
              <a:buNone/>
              <a:defRPr sz="2000" kern="1200">
                <a:solidFill>
                  <a:schemeClr val="accent2">
                    <a:lumMod val="50000"/>
                  </a:schemeClr>
                </a:solidFill>
                <a:latin typeface="+mn-lt"/>
                <a:ea typeface="+mn-ea"/>
                <a:cs typeface="+mn-cs"/>
              </a:defRPr>
            </a:lvl5pPr>
            <a:lvl6pPr marL="2286000" indent="0" algn="ctr" defTabSz="914400" rtl="0" eaLnBrk="1" latinLnBrk="0" hangingPunct="1">
              <a:lnSpc>
                <a:spcPct val="90000"/>
              </a:lnSpc>
              <a:spcBef>
                <a:spcPts val="800"/>
              </a:spcBef>
              <a:buSzPct val="100000"/>
              <a:buFont typeface="Arial" pitchFamily="34" charset="0"/>
              <a:buNone/>
              <a:defRPr sz="2000" kern="1200">
                <a:solidFill>
                  <a:schemeClr val="accent2">
                    <a:lumMod val="50000"/>
                  </a:schemeClr>
                </a:solidFill>
                <a:latin typeface="+mn-lt"/>
                <a:ea typeface="+mn-ea"/>
                <a:cs typeface="+mn-cs"/>
              </a:defRPr>
            </a:lvl6pPr>
            <a:lvl7pPr marL="2743200" indent="0" algn="ctr" defTabSz="914400" rtl="0" eaLnBrk="1" latinLnBrk="0" hangingPunct="1">
              <a:lnSpc>
                <a:spcPct val="90000"/>
              </a:lnSpc>
              <a:spcBef>
                <a:spcPts val="800"/>
              </a:spcBef>
              <a:buSzPct val="100000"/>
              <a:buFont typeface="Arial" pitchFamily="34" charset="0"/>
              <a:buNone/>
              <a:defRPr sz="2000" kern="1200">
                <a:solidFill>
                  <a:schemeClr val="accent2">
                    <a:lumMod val="50000"/>
                  </a:schemeClr>
                </a:solidFill>
                <a:latin typeface="+mn-lt"/>
                <a:ea typeface="+mn-ea"/>
                <a:cs typeface="+mn-cs"/>
              </a:defRPr>
            </a:lvl7pPr>
            <a:lvl8pPr marL="3200400" indent="0" algn="ctr" defTabSz="914400" rtl="0" eaLnBrk="1" latinLnBrk="0" hangingPunct="1">
              <a:lnSpc>
                <a:spcPct val="90000"/>
              </a:lnSpc>
              <a:spcBef>
                <a:spcPts val="800"/>
              </a:spcBef>
              <a:buSzPct val="100000"/>
              <a:buFont typeface="Arial" pitchFamily="34" charset="0"/>
              <a:buNone/>
              <a:defRPr sz="2000" kern="1200">
                <a:solidFill>
                  <a:schemeClr val="accent2">
                    <a:lumMod val="50000"/>
                  </a:schemeClr>
                </a:solidFill>
                <a:latin typeface="+mn-lt"/>
                <a:ea typeface="+mn-ea"/>
                <a:cs typeface="+mn-cs"/>
              </a:defRPr>
            </a:lvl8pPr>
            <a:lvl9pPr marL="3657600" indent="0" algn="ctr" defTabSz="914400" rtl="0" eaLnBrk="1" latinLnBrk="0" hangingPunct="1">
              <a:lnSpc>
                <a:spcPct val="90000"/>
              </a:lnSpc>
              <a:spcBef>
                <a:spcPts val="800"/>
              </a:spcBef>
              <a:buSzPct val="100000"/>
              <a:buFont typeface="Arial" pitchFamily="34" charset="0"/>
              <a:buNone/>
              <a:defRPr sz="2000" kern="1200">
                <a:solidFill>
                  <a:schemeClr val="accent2">
                    <a:lumMod val="50000"/>
                  </a:schemeClr>
                </a:solidFill>
                <a:latin typeface="+mn-lt"/>
                <a:ea typeface="+mn-ea"/>
                <a:cs typeface="+mn-cs"/>
              </a:defRPr>
            </a:lvl9pPr>
          </a:lstStyle>
          <a:p>
            <a:r>
              <a:rPr lang="en-US" sz="4800" b="1" dirty="0">
                <a:solidFill>
                  <a:schemeClr val="tx1"/>
                </a:solidFill>
                <a:highlight>
                  <a:srgbClr val="FFFF00"/>
                </a:highlight>
                <a:latin typeface="Aptos" panose="020B0004020202020204" pitchFamily="34" charset="0"/>
              </a:rPr>
              <a:t>TOTAL= 30,000 </a:t>
            </a:r>
            <a:r>
              <a:rPr lang="en-US" sz="4800" b="1" dirty="0">
                <a:solidFill>
                  <a:schemeClr val="tx1"/>
                </a:solidFill>
                <a:highlight>
                  <a:srgbClr val="FFFF00"/>
                </a:highlight>
                <a:latin typeface="Times New Roman" panose="02020603050405020304" pitchFamily="18" charset="0"/>
                <a:cs typeface="Times New Roman" panose="02020603050405020304" pitchFamily="18" charset="0"/>
              </a:rPr>
              <a:t>$</a:t>
            </a:r>
            <a:endParaRPr lang="en-US" sz="4800" b="1" dirty="0">
              <a:solidFill>
                <a:schemeClr val="tx1"/>
              </a:solidFill>
              <a:highlight>
                <a:srgbClr val="FFFF00"/>
              </a:highlight>
              <a:latin typeface="Aptos" panose="020B0004020202020204" pitchFamily="34" charset="0"/>
            </a:endParaRPr>
          </a:p>
        </p:txBody>
      </p:sp>
      <p:sp>
        <p:nvSpPr>
          <p:cNvPr id="4" name="ZoneTexte 3">
            <a:extLst>
              <a:ext uri="{FF2B5EF4-FFF2-40B4-BE49-F238E27FC236}">
                <a16:creationId xmlns:a16="http://schemas.microsoft.com/office/drawing/2014/main" id="{3550D7DC-26B4-88A8-83A0-33AEDDF73D27}"/>
              </a:ext>
            </a:extLst>
          </p:cNvPr>
          <p:cNvSpPr txBox="1"/>
          <p:nvPr/>
        </p:nvSpPr>
        <p:spPr>
          <a:xfrm>
            <a:off x="12392274" y="7783971"/>
            <a:ext cx="1934000" cy="369332"/>
          </a:xfrm>
          <a:prstGeom prst="rect">
            <a:avLst/>
          </a:prstGeom>
          <a:noFill/>
        </p:spPr>
        <p:txBody>
          <a:bodyPr wrap="square" rtlCol="0">
            <a:spAutoFit/>
          </a:bodyPr>
          <a:lstStyle/>
          <a:p>
            <a:pPr algn="ctr"/>
            <a:r>
              <a:rPr lang="fr-FR" b="1" dirty="0"/>
              <a:t>10,000,000F</a:t>
            </a:r>
            <a:endParaRPr lang="fr-BF" b="1" dirty="0"/>
          </a:p>
        </p:txBody>
      </p:sp>
      <p:pic>
        <p:nvPicPr>
          <p:cNvPr id="6" name="Image 5">
            <a:extLst>
              <a:ext uri="{FF2B5EF4-FFF2-40B4-BE49-F238E27FC236}">
                <a16:creationId xmlns:a16="http://schemas.microsoft.com/office/drawing/2014/main" id="{C761F415-F48F-5E60-5C1B-748CB341AD75}"/>
              </a:ext>
            </a:extLst>
          </p:cNvPr>
          <p:cNvPicPr>
            <a:picLocks noChangeAspect="1"/>
          </p:cNvPicPr>
          <p:nvPr/>
        </p:nvPicPr>
        <p:blipFill>
          <a:blip r:embed="rId4"/>
          <a:stretch>
            <a:fillRect/>
          </a:stretch>
        </p:blipFill>
        <p:spPr>
          <a:xfrm>
            <a:off x="5771824" y="2673471"/>
            <a:ext cx="8893889" cy="5371909"/>
          </a:xfrm>
          <a:prstGeom prst="rect">
            <a:avLst/>
          </a:prstGeom>
        </p:spPr>
      </p:pic>
    </p:spTree>
    <p:extLst>
      <p:ext uri="{BB962C8B-B14F-4D97-AF65-F5344CB8AC3E}">
        <p14:creationId xmlns:p14="http://schemas.microsoft.com/office/powerpoint/2010/main" val="362055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heel(1)">
                                      <p:cBhvr>
                                        <p:cTn id="29" dur="2000"/>
                                        <p:tgtEl>
                                          <p:spTgt spid="2"/>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heel(1)">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1">
            <a:extLst>
              <a:ext uri="{FF2B5EF4-FFF2-40B4-BE49-F238E27FC236}">
                <a16:creationId xmlns:a16="http://schemas.microsoft.com/office/drawing/2014/main" id="{18E09B0B-8276-866F-1A4C-6DF01BE3B4F5}"/>
              </a:ext>
            </a:extLst>
          </p:cNvPr>
          <p:cNvSpPr/>
          <p:nvPr/>
        </p:nvSpPr>
        <p:spPr>
          <a:xfrm>
            <a:off x="1253613" y="356227"/>
            <a:ext cx="12543587" cy="1388745"/>
          </a:xfrm>
          <a:prstGeom prst="rect">
            <a:avLst/>
          </a:prstGeom>
          <a:noFill/>
          <a:ln/>
        </p:spPr>
        <p:txBody>
          <a:bodyPr wrap="square" rtlCol="0" anchor="t"/>
          <a:lstStyle/>
          <a:p>
            <a:pPr marL="0" indent="0">
              <a:lnSpc>
                <a:spcPts val="5468"/>
              </a:lnSpc>
              <a:buNone/>
            </a:pPr>
            <a:r>
              <a:rPr lang="en-US" sz="4374" b="1" kern="0" spc="-35" dirty="0">
                <a:solidFill>
                  <a:srgbClr val="FF0000"/>
                </a:solidFill>
                <a:latin typeface="adonis-web" pitchFamily="34" charset="0"/>
                <a:ea typeface="adonis-web" pitchFamily="34" charset="-122"/>
              </a:rPr>
              <a:t>POURQUOI DANS NOUS FAISONS DE L’AFFILIATION?</a:t>
            </a:r>
            <a:endParaRPr lang="en-US" sz="4374" dirty="0">
              <a:solidFill>
                <a:srgbClr val="FF0000"/>
              </a:solidFill>
            </a:endParaRPr>
          </a:p>
        </p:txBody>
      </p:sp>
      <p:pic>
        <p:nvPicPr>
          <p:cNvPr id="6" name="Image 5">
            <a:extLst>
              <a:ext uri="{FF2B5EF4-FFF2-40B4-BE49-F238E27FC236}">
                <a16:creationId xmlns:a16="http://schemas.microsoft.com/office/drawing/2014/main" id="{E8B97394-11FA-4CB1-DE51-9A6CE5B1D144}"/>
              </a:ext>
            </a:extLst>
          </p:cNvPr>
          <p:cNvPicPr>
            <a:picLocks noChangeAspect="1"/>
          </p:cNvPicPr>
          <p:nvPr/>
        </p:nvPicPr>
        <p:blipFill>
          <a:blip r:embed="rId2"/>
          <a:stretch>
            <a:fillRect/>
          </a:stretch>
        </p:blipFill>
        <p:spPr>
          <a:xfrm>
            <a:off x="0" y="1744972"/>
            <a:ext cx="14636219" cy="6160866"/>
          </a:xfrm>
          <a:prstGeom prst="rect">
            <a:avLst/>
          </a:prstGeom>
        </p:spPr>
      </p:pic>
    </p:spTree>
    <p:extLst>
      <p:ext uri="{BB962C8B-B14F-4D97-AF65-F5344CB8AC3E}">
        <p14:creationId xmlns:p14="http://schemas.microsoft.com/office/powerpoint/2010/main" val="443956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0B7FB2-1053-D117-6D2F-01C8000E1DE0}"/>
              </a:ext>
            </a:extLst>
          </p:cNvPr>
          <p:cNvSpPr>
            <a:spLocks noGrp="1"/>
          </p:cNvSpPr>
          <p:nvPr>
            <p:ph type="ctrTitle"/>
          </p:nvPr>
        </p:nvSpPr>
        <p:spPr>
          <a:xfrm>
            <a:off x="3095768" y="3567778"/>
            <a:ext cx="6402193" cy="1372932"/>
          </a:xfrm>
        </p:spPr>
        <p:txBody>
          <a:bodyPr/>
          <a:lstStyle/>
          <a:p>
            <a:r>
              <a:rPr lang="fr-FR" b="1" dirty="0">
                <a:solidFill>
                  <a:schemeClr val="bg1"/>
                </a:solidFill>
              </a:rPr>
              <a:t>TEMOIGNAGES</a:t>
            </a:r>
            <a:endParaRPr lang="fr-BF" b="1" dirty="0">
              <a:solidFill>
                <a:schemeClr val="bg1"/>
              </a:solidFill>
            </a:endParaRPr>
          </a:p>
        </p:txBody>
      </p:sp>
      <p:pic>
        <p:nvPicPr>
          <p:cNvPr id="5" name="Image 4">
            <a:extLst>
              <a:ext uri="{FF2B5EF4-FFF2-40B4-BE49-F238E27FC236}">
                <a16:creationId xmlns:a16="http://schemas.microsoft.com/office/drawing/2014/main" id="{2F67E1E6-C887-F60F-B348-3657AA88E3BA}"/>
              </a:ext>
            </a:extLst>
          </p:cNvPr>
          <p:cNvPicPr>
            <a:picLocks noChangeAspect="1"/>
          </p:cNvPicPr>
          <p:nvPr/>
        </p:nvPicPr>
        <p:blipFill>
          <a:blip r:embed="rId2"/>
          <a:stretch>
            <a:fillRect/>
          </a:stretch>
        </p:blipFill>
        <p:spPr>
          <a:xfrm>
            <a:off x="562259" y="-70326"/>
            <a:ext cx="8229600" cy="8229600"/>
          </a:xfrm>
          <a:prstGeom prst="rect">
            <a:avLst/>
          </a:prstGeom>
        </p:spPr>
      </p:pic>
      <p:pic>
        <p:nvPicPr>
          <p:cNvPr id="15" name="Image 14">
            <a:extLst>
              <a:ext uri="{FF2B5EF4-FFF2-40B4-BE49-F238E27FC236}">
                <a16:creationId xmlns:a16="http://schemas.microsoft.com/office/drawing/2014/main" id="{231D6455-A859-9532-41DF-78F9D3167153}"/>
              </a:ext>
            </a:extLst>
          </p:cNvPr>
          <p:cNvPicPr>
            <a:picLocks noChangeAspect="1"/>
          </p:cNvPicPr>
          <p:nvPr/>
        </p:nvPicPr>
        <p:blipFill>
          <a:blip r:embed="rId3"/>
          <a:stretch>
            <a:fillRect/>
          </a:stretch>
        </p:blipFill>
        <p:spPr>
          <a:xfrm>
            <a:off x="-792142" y="-98240"/>
            <a:ext cx="8229600" cy="8229600"/>
          </a:xfrm>
          <a:prstGeom prst="rect">
            <a:avLst/>
          </a:prstGeom>
        </p:spPr>
      </p:pic>
      <p:pic>
        <p:nvPicPr>
          <p:cNvPr id="9" name="Image 8">
            <a:extLst>
              <a:ext uri="{FF2B5EF4-FFF2-40B4-BE49-F238E27FC236}">
                <a16:creationId xmlns:a16="http://schemas.microsoft.com/office/drawing/2014/main" id="{F2DDA8B8-F398-BE4C-7306-6AF12AE4E66B}"/>
              </a:ext>
            </a:extLst>
          </p:cNvPr>
          <p:cNvPicPr>
            <a:picLocks noChangeAspect="1"/>
          </p:cNvPicPr>
          <p:nvPr/>
        </p:nvPicPr>
        <p:blipFill>
          <a:blip r:embed="rId4"/>
          <a:stretch>
            <a:fillRect/>
          </a:stretch>
        </p:blipFill>
        <p:spPr>
          <a:xfrm>
            <a:off x="6017895" y="113154"/>
            <a:ext cx="8229600" cy="8229600"/>
          </a:xfrm>
          <a:prstGeom prst="rect">
            <a:avLst/>
          </a:prstGeom>
        </p:spPr>
      </p:pic>
      <p:pic>
        <p:nvPicPr>
          <p:cNvPr id="11" name="Image 10">
            <a:extLst>
              <a:ext uri="{FF2B5EF4-FFF2-40B4-BE49-F238E27FC236}">
                <a16:creationId xmlns:a16="http://schemas.microsoft.com/office/drawing/2014/main" id="{8A0E02E3-F675-421F-64DC-02F22B4DE6E9}"/>
              </a:ext>
            </a:extLst>
          </p:cNvPr>
          <p:cNvPicPr>
            <a:picLocks noChangeAspect="1"/>
          </p:cNvPicPr>
          <p:nvPr/>
        </p:nvPicPr>
        <p:blipFill>
          <a:blip r:embed="rId5"/>
          <a:stretch>
            <a:fillRect/>
          </a:stretch>
        </p:blipFill>
        <p:spPr>
          <a:xfrm>
            <a:off x="6484606" y="-29518"/>
            <a:ext cx="8229600" cy="8229600"/>
          </a:xfrm>
          <a:prstGeom prst="rect">
            <a:avLst/>
          </a:prstGeom>
        </p:spPr>
      </p:pic>
      <p:pic>
        <p:nvPicPr>
          <p:cNvPr id="17" name="Image 16">
            <a:extLst>
              <a:ext uri="{FF2B5EF4-FFF2-40B4-BE49-F238E27FC236}">
                <a16:creationId xmlns:a16="http://schemas.microsoft.com/office/drawing/2014/main" id="{CE8F2BA5-AED0-A893-3F70-239A2988BB3E}"/>
              </a:ext>
            </a:extLst>
          </p:cNvPr>
          <p:cNvPicPr>
            <a:picLocks noChangeAspect="1"/>
          </p:cNvPicPr>
          <p:nvPr/>
        </p:nvPicPr>
        <p:blipFill>
          <a:blip r:embed="rId6"/>
          <a:stretch>
            <a:fillRect/>
          </a:stretch>
        </p:blipFill>
        <p:spPr>
          <a:xfrm>
            <a:off x="1165251" y="-44710"/>
            <a:ext cx="8229600" cy="8229600"/>
          </a:xfrm>
          <a:prstGeom prst="rect">
            <a:avLst/>
          </a:prstGeom>
        </p:spPr>
      </p:pic>
      <p:pic>
        <p:nvPicPr>
          <p:cNvPr id="19" name="Image 18">
            <a:extLst>
              <a:ext uri="{FF2B5EF4-FFF2-40B4-BE49-F238E27FC236}">
                <a16:creationId xmlns:a16="http://schemas.microsoft.com/office/drawing/2014/main" id="{12BE0EAE-679C-655F-2025-A9178089DDC6}"/>
              </a:ext>
            </a:extLst>
          </p:cNvPr>
          <p:cNvPicPr>
            <a:picLocks noChangeAspect="1"/>
          </p:cNvPicPr>
          <p:nvPr/>
        </p:nvPicPr>
        <p:blipFill>
          <a:blip r:embed="rId7"/>
          <a:stretch>
            <a:fillRect/>
          </a:stretch>
        </p:blipFill>
        <p:spPr>
          <a:xfrm>
            <a:off x="6400800" y="77290"/>
            <a:ext cx="8229600" cy="8229600"/>
          </a:xfrm>
          <a:prstGeom prst="rect">
            <a:avLst/>
          </a:prstGeom>
        </p:spPr>
      </p:pic>
      <p:pic>
        <p:nvPicPr>
          <p:cNvPr id="23" name="Image 22">
            <a:extLst>
              <a:ext uri="{FF2B5EF4-FFF2-40B4-BE49-F238E27FC236}">
                <a16:creationId xmlns:a16="http://schemas.microsoft.com/office/drawing/2014/main" id="{20199629-03E9-F04E-58FB-4E48AFF20F88}"/>
              </a:ext>
            </a:extLst>
          </p:cNvPr>
          <p:cNvPicPr>
            <a:picLocks noChangeAspect="1"/>
          </p:cNvPicPr>
          <p:nvPr/>
        </p:nvPicPr>
        <p:blipFill>
          <a:blip r:embed="rId8"/>
          <a:stretch>
            <a:fillRect/>
          </a:stretch>
        </p:blipFill>
        <p:spPr>
          <a:xfrm>
            <a:off x="2961017" y="63846"/>
            <a:ext cx="8229600" cy="8229600"/>
          </a:xfrm>
          <a:prstGeom prst="rect">
            <a:avLst/>
          </a:prstGeom>
        </p:spPr>
      </p:pic>
      <p:pic>
        <p:nvPicPr>
          <p:cNvPr id="25" name="Image 24">
            <a:extLst>
              <a:ext uri="{FF2B5EF4-FFF2-40B4-BE49-F238E27FC236}">
                <a16:creationId xmlns:a16="http://schemas.microsoft.com/office/drawing/2014/main" id="{F5A2CB0C-936E-F275-3464-637A4D87DB42}"/>
              </a:ext>
            </a:extLst>
          </p:cNvPr>
          <p:cNvPicPr>
            <a:picLocks noChangeAspect="1"/>
          </p:cNvPicPr>
          <p:nvPr/>
        </p:nvPicPr>
        <p:blipFill>
          <a:blip r:embed="rId9"/>
          <a:stretch>
            <a:fillRect/>
          </a:stretch>
        </p:blipFill>
        <p:spPr>
          <a:xfrm>
            <a:off x="-703925" y="-16598"/>
            <a:ext cx="8229600" cy="8229600"/>
          </a:xfrm>
          <a:prstGeom prst="rect">
            <a:avLst/>
          </a:prstGeom>
        </p:spPr>
      </p:pic>
      <p:pic>
        <p:nvPicPr>
          <p:cNvPr id="27" name="Image 26">
            <a:extLst>
              <a:ext uri="{FF2B5EF4-FFF2-40B4-BE49-F238E27FC236}">
                <a16:creationId xmlns:a16="http://schemas.microsoft.com/office/drawing/2014/main" id="{42ACB56C-3994-1D11-5160-40F263F4403F}"/>
              </a:ext>
            </a:extLst>
          </p:cNvPr>
          <p:cNvPicPr>
            <a:picLocks noChangeAspect="1"/>
          </p:cNvPicPr>
          <p:nvPr/>
        </p:nvPicPr>
        <p:blipFill>
          <a:blip r:embed="rId10"/>
          <a:stretch>
            <a:fillRect/>
          </a:stretch>
        </p:blipFill>
        <p:spPr>
          <a:xfrm>
            <a:off x="6035246" y="23886"/>
            <a:ext cx="8229600" cy="8229600"/>
          </a:xfrm>
          <a:prstGeom prst="rect">
            <a:avLst/>
          </a:prstGeom>
        </p:spPr>
      </p:pic>
      <p:pic>
        <p:nvPicPr>
          <p:cNvPr id="29" name="Image 28">
            <a:extLst>
              <a:ext uri="{FF2B5EF4-FFF2-40B4-BE49-F238E27FC236}">
                <a16:creationId xmlns:a16="http://schemas.microsoft.com/office/drawing/2014/main" id="{A7F6C042-D8E8-76D2-2FE7-24345E549275}"/>
              </a:ext>
            </a:extLst>
          </p:cNvPr>
          <p:cNvPicPr>
            <a:picLocks noChangeAspect="1"/>
          </p:cNvPicPr>
          <p:nvPr/>
        </p:nvPicPr>
        <p:blipFill>
          <a:blip r:embed="rId11"/>
          <a:stretch>
            <a:fillRect/>
          </a:stretch>
        </p:blipFill>
        <p:spPr>
          <a:xfrm>
            <a:off x="-630516" y="3644"/>
            <a:ext cx="8229600" cy="8229600"/>
          </a:xfrm>
          <a:prstGeom prst="rect">
            <a:avLst/>
          </a:prstGeom>
        </p:spPr>
      </p:pic>
      <p:pic>
        <p:nvPicPr>
          <p:cNvPr id="31" name="Image 30">
            <a:extLst>
              <a:ext uri="{FF2B5EF4-FFF2-40B4-BE49-F238E27FC236}">
                <a16:creationId xmlns:a16="http://schemas.microsoft.com/office/drawing/2014/main" id="{90A324DD-B6C8-7978-7B23-026AC1644160}"/>
              </a:ext>
            </a:extLst>
          </p:cNvPr>
          <p:cNvPicPr>
            <a:picLocks noChangeAspect="1"/>
          </p:cNvPicPr>
          <p:nvPr/>
        </p:nvPicPr>
        <p:blipFill>
          <a:blip r:embed="rId12"/>
          <a:stretch>
            <a:fillRect/>
          </a:stretch>
        </p:blipFill>
        <p:spPr>
          <a:xfrm>
            <a:off x="6000544" y="113154"/>
            <a:ext cx="8229600" cy="8229600"/>
          </a:xfrm>
          <a:prstGeom prst="rect">
            <a:avLst/>
          </a:prstGeom>
        </p:spPr>
      </p:pic>
      <p:pic>
        <p:nvPicPr>
          <p:cNvPr id="21" name="Image 20">
            <a:extLst>
              <a:ext uri="{FF2B5EF4-FFF2-40B4-BE49-F238E27FC236}">
                <a16:creationId xmlns:a16="http://schemas.microsoft.com/office/drawing/2014/main" id="{9CC23BF4-1FB9-4688-1F75-E833BB92404B}"/>
              </a:ext>
            </a:extLst>
          </p:cNvPr>
          <p:cNvPicPr>
            <a:picLocks noChangeAspect="1"/>
          </p:cNvPicPr>
          <p:nvPr/>
        </p:nvPicPr>
        <p:blipFill>
          <a:blip r:embed="rId13"/>
          <a:stretch>
            <a:fillRect/>
          </a:stretch>
        </p:blipFill>
        <p:spPr>
          <a:xfrm>
            <a:off x="6278505" y="36806"/>
            <a:ext cx="8229600" cy="8229600"/>
          </a:xfrm>
          <a:prstGeom prst="rect">
            <a:avLst/>
          </a:prstGeom>
        </p:spPr>
      </p:pic>
      <p:pic>
        <p:nvPicPr>
          <p:cNvPr id="7" name="Image 6">
            <a:extLst>
              <a:ext uri="{FF2B5EF4-FFF2-40B4-BE49-F238E27FC236}">
                <a16:creationId xmlns:a16="http://schemas.microsoft.com/office/drawing/2014/main" id="{3A3A257A-7E06-EAA4-66EC-C9C46D2A340C}"/>
              </a:ext>
            </a:extLst>
          </p:cNvPr>
          <p:cNvPicPr>
            <a:picLocks noChangeAspect="1"/>
          </p:cNvPicPr>
          <p:nvPr/>
        </p:nvPicPr>
        <p:blipFill>
          <a:blip r:embed="rId10"/>
          <a:stretch>
            <a:fillRect/>
          </a:stretch>
        </p:blipFill>
        <p:spPr>
          <a:xfrm>
            <a:off x="2519652" y="185392"/>
            <a:ext cx="8229600" cy="8229600"/>
          </a:xfrm>
          <a:prstGeom prst="rect">
            <a:avLst/>
          </a:prstGeom>
        </p:spPr>
      </p:pic>
      <p:pic>
        <p:nvPicPr>
          <p:cNvPr id="3" name="Image 2">
            <a:extLst>
              <a:ext uri="{FF2B5EF4-FFF2-40B4-BE49-F238E27FC236}">
                <a16:creationId xmlns:a16="http://schemas.microsoft.com/office/drawing/2014/main" id="{EB461B67-4D09-0F6C-202A-E70E6AC04184}"/>
              </a:ext>
            </a:extLst>
          </p:cNvPr>
          <p:cNvPicPr>
            <a:picLocks noChangeAspect="1"/>
          </p:cNvPicPr>
          <p:nvPr/>
        </p:nvPicPr>
        <p:blipFill>
          <a:blip r:embed="rId14"/>
          <a:stretch>
            <a:fillRect/>
          </a:stretch>
        </p:blipFill>
        <p:spPr>
          <a:xfrm>
            <a:off x="365554" y="-52649"/>
            <a:ext cx="13576551" cy="8224731"/>
          </a:xfrm>
          <a:prstGeom prst="rect">
            <a:avLst/>
          </a:prstGeom>
        </p:spPr>
      </p:pic>
    </p:spTree>
    <p:extLst>
      <p:ext uri="{BB962C8B-B14F-4D97-AF65-F5344CB8AC3E}">
        <p14:creationId xmlns:p14="http://schemas.microsoft.com/office/powerpoint/2010/main" val="7010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heel(1)">
                                      <p:cBhvr>
                                        <p:cTn id="26" dur="2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heel(1)">
                                      <p:cBhvr>
                                        <p:cTn id="31" dur="20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circle(in)">
                                      <p:cBhvr>
                                        <p:cTn id="36" dur="2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heel(1)">
                                      <p:cBhvr>
                                        <p:cTn id="41" dur="20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1000"/>
                                        <p:tgtEl>
                                          <p:spTgt spid="7"/>
                                        </p:tgtEl>
                                      </p:cBhvr>
                                    </p:animEffect>
                                    <p:anim calcmode="lin" valueType="num">
                                      <p:cBhvr>
                                        <p:cTn id="67" dur="1000" fill="hold"/>
                                        <p:tgtEl>
                                          <p:spTgt spid="7"/>
                                        </p:tgtEl>
                                        <p:attrNameLst>
                                          <p:attrName>ppt_x</p:attrName>
                                        </p:attrNameLst>
                                      </p:cBhvr>
                                      <p:tavLst>
                                        <p:tav tm="0">
                                          <p:val>
                                            <p:strVal val="#ppt_x"/>
                                          </p:val>
                                        </p:tav>
                                        <p:tav tm="100000">
                                          <p:val>
                                            <p:strVal val="#ppt_x"/>
                                          </p:val>
                                        </p:tav>
                                      </p:tavLst>
                                    </p:anim>
                                    <p:anim calcmode="lin" valueType="num">
                                      <p:cBhvr>
                                        <p:cTn id="6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wipe(down)">
                                      <p:cBhvr>
                                        <p:cTn id="73" dur="580">
                                          <p:stCondLst>
                                            <p:cond delay="0"/>
                                          </p:stCondLst>
                                        </p:cTn>
                                        <p:tgtEl>
                                          <p:spTgt spid="3"/>
                                        </p:tgtEl>
                                      </p:cBhvr>
                                    </p:animEffect>
                                    <p:anim calcmode="lin" valueType="num">
                                      <p:cBhvr>
                                        <p:cTn id="7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9" dur="26">
                                          <p:stCondLst>
                                            <p:cond delay="650"/>
                                          </p:stCondLst>
                                        </p:cTn>
                                        <p:tgtEl>
                                          <p:spTgt spid="3"/>
                                        </p:tgtEl>
                                      </p:cBhvr>
                                      <p:to x="100000" y="60000"/>
                                    </p:animScale>
                                    <p:animScale>
                                      <p:cBhvr>
                                        <p:cTn id="80" dur="166" decel="50000">
                                          <p:stCondLst>
                                            <p:cond delay="676"/>
                                          </p:stCondLst>
                                        </p:cTn>
                                        <p:tgtEl>
                                          <p:spTgt spid="3"/>
                                        </p:tgtEl>
                                      </p:cBhvr>
                                      <p:to x="100000" y="100000"/>
                                    </p:animScale>
                                    <p:animScale>
                                      <p:cBhvr>
                                        <p:cTn id="81" dur="26">
                                          <p:stCondLst>
                                            <p:cond delay="1312"/>
                                          </p:stCondLst>
                                        </p:cTn>
                                        <p:tgtEl>
                                          <p:spTgt spid="3"/>
                                        </p:tgtEl>
                                      </p:cBhvr>
                                      <p:to x="100000" y="80000"/>
                                    </p:animScale>
                                    <p:animScale>
                                      <p:cBhvr>
                                        <p:cTn id="82" dur="166" decel="50000">
                                          <p:stCondLst>
                                            <p:cond delay="1338"/>
                                          </p:stCondLst>
                                        </p:cTn>
                                        <p:tgtEl>
                                          <p:spTgt spid="3"/>
                                        </p:tgtEl>
                                      </p:cBhvr>
                                      <p:to x="100000" y="100000"/>
                                    </p:animScale>
                                    <p:animScale>
                                      <p:cBhvr>
                                        <p:cTn id="83" dur="26">
                                          <p:stCondLst>
                                            <p:cond delay="1642"/>
                                          </p:stCondLst>
                                        </p:cTn>
                                        <p:tgtEl>
                                          <p:spTgt spid="3"/>
                                        </p:tgtEl>
                                      </p:cBhvr>
                                      <p:to x="100000" y="90000"/>
                                    </p:animScale>
                                    <p:animScale>
                                      <p:cBhvr>
                                        <p:cTn id="84" dur="166" decel="50000">
                                          <p:stCondLst>
                                            <p:cond delay="1668"/>
                                          </p:stCondLst>
                                        </p:cTn>
                                        <p:tgtEl>
                                          <p:spTgt spid="3"/>
                                        </p:tgtEl>
                                      </p:cBhvr>
                                      <p:to x="100000" y="100000"/>
                                    </p:animScale>
                                    <p:animScale>
                                      <p:cBhvr>
                                        <p:cTn id="85" dur="26">
                                          <p:stCondLst>
                                            <p:cond delay="1808"/>
                                          </p:stCondLst>
                                        </p:cTn>
                                        <p:tgtEl>
                                          <p:spTgt spid="3"/>
                                        </p:tgtEl>
                                      </p:cBhvr>
                                      <p:to x="100000" y="95000"/>
                                    </p:animScale>
                                    <p:animScale>
                                      <p:cBhvr>
                                        <p:cTn id="8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icPr>
            <a:picLocks noChangeAspect="1"/>
          </p:cNvPicPr>
          <p:nvPr/>
        </p:nvPicPr>
        <p:blipFill>
          <a:blip r:embed="rId4"/>
          <a:stretch>
            <a:fillRect/>
          </a:stretch>
        </p:blipFill>
        <p:spPr>
          <a:xfrm>
            <a:off x="-7620" y="0"/>
            <a:ext cx="3657600" cy="8229600"/>
          </a:xfrm>
          <a:prstGeom prst="rect">
            <a:avLst/>
          </a:prstGeom>
        </p:spPr>
      </p:pic>
      <p:sp>
        <p:nvSpPr>
          <p:cNvPr id="5" name="Text 1"/>
          <p:cNvSpPr/>
          <p:nvPr/>
        </p:nvSpPr>
        <p:spPr>
          <a:xfrm>
            <a:off x="3657599" y="163434"/>
            <a:ext cx="10881361" cy="824708"/>
          </a:xfrm>
          <a:prstGeom prst="rect">
            <a:avLst/>
          </a:prstGeom>
          <a:noFill/>
          <a:ln/>
        </p:spPr>
        <p:txBody>
          <a:bodyPr wrap="square" rtlCol="0" anchor="t"/>
          <a:lstStyle/>
          <a:p>
            <a:pPr marL="0" indent="0" algn="ctr">
              <a:lnSpc>
                <a:spcPts val="5468"/>
              </a:lnSpc>
              <a:buNone/>
            </a:pPr>
            <a:r>
              <a:rPr lang="en-US" sz="4374" b="1" kern="0" spc="-35" dirty="0">
                <a:solidFill>
                  <a:srgbClr val="000000"/>
                </a:solidFill>
                <a:latin typeface="adonis-web" pitchFamily="34" charset="0"/>
                <a:ea typeface="adonis-web" pitchFamily="34" charset="-122"/>
                <a:cs typeface="adonis-web" pitchFamily="34" charset="-120"/>
              </a:rPr>
              <a:t>Avantages de l'affiliation pour l’entreprise</a:t>
            </a:r>
            <a:endParaRPr lang="en-US" sz="4374" dirty="0"/>
          </a:p>
        </p:txBody>
      </p:sp>
      <p:sp>
        <p:nvSpPr>
          <p:cNvPr id="19" name="ZoneTexte 18">
            <a:extLst>
              <a:ext uri="{FF2B5EF4-FFF2-40B4-BE49-F238E27FC236}">
                <a16:creationId xmlns:a16="http://schemas.microsoft.com/office/drawing/2014/main" id="{29BCFA17-44E2-B3C1-489D-D9FBE6B1247E}"/>
              </a:ext>
            </a:extLst>
          </p:cNvPr>
          <p:cNvSpPr txBox="1"/>
          <p:nvPr/>
        </p:nvSpPr>
        <p:spPr>
          <a:xfrm>
            <a:off x="2687995" y="1151576"/>
            <a:ext cx="10881360" cy="593624"/>
          </a:xfrm>
          <a:prstGeom prst="rect">
            <a:avLst/>
          </a:prstGeom>
          <a:noFill/>
        </p:spPr>
        <p:txBody>
          <a:bodyPr wrap="square">
            <a:spAutoFit/>
          </a:bodyPr>
          <a:lstStyle/>
          <a:p>
            <a:pPr algn="r">
              <a:lnSpc>
                <a:spcPct val="107000"/>
              </a:lnSpc>
              <a:spcAft>
                <a:spcPts val="800"/>
              </a:spcAft>
            </a:pPr>
            <a:r>
              <a:rPr lang="fr-FR" sz="3200" b="1" kern="0" spc="-35" dirty="0">
                <a:solidFill>
                  <a:srgbClr val="FF0000"/>
                </a:solidFill>
                <a:latin typeface="adonis-web" pitchFamily="34" charset="0"/>
                <a:ea typeface="adonis-web" pitchFamily="34" charset="-122"/>
              </a:rPr>
              <a:t>O</a:t>
            </a:r>
            <a:r>
              <a:rPr lang="fr-BF" sz="3200" b="1" kern="0" spc="-35" dirty="0" err="1">
                <a:solidFill>
                  <a:srgbClr val="FF0000"/>
                </a:solidFill>
                <a:latin typeface="adonis-web" pitchFamily="34" charset="0"/>
                <a:ea typeface="adonis-web" pitchFamily="34" charset="-122"/>
              </a:rPr>
              <a:t>util</a:t>
            </a:r>
            <a:r>
              <a:rPr lang="fr-FR" sz="3200" b="1" kern="0" spc="-35" dirty="0">
                <a:solidFill>
                  <a:srgbClr val="FF0000"/>
                </a:solidFill>
                <a:latin typeface="adonis-web" pitchFamily="34" charset="0"/>
                <a:ea typeface="adonis-web" pitchFamily="34" charset="-122"/>
              </a:rPr>
              <a:t>s</a:t>
            </a:r>
            <a:r>
              <a:rPr lang="fr-BF" sz="3200" b="1" kern="0" spc="-35" dirty="0">
                <a:solidFill>
                  <a:srgbClr val="FF0000"/>
                </a:solidFill>
                <a:latin typeface="adonis-web" pitchFamily="34" charset="0"/>
                <a:ea typeface="adonis-web" pitchFamily="34" charset="-122"/>
              </a:rPr>
              <a:t> marketing puissant pour les entreprises</a:t>
            </a:r>
            <a:r>
              <a:rPr lang="fr-FR" sz="3200" b="1" kern="0" spc="-35" dirty="0">
                <a:solidFill>
                  <a:srgbClr val="FF0000"/>
                </a:solidFill>
                <a:latin typeface="adonis-web" pitchFamily="34" charset="0"/>
                <a:ea typeface="adonis-web" pitchFamily="34" charset="-122"/>
              </a:rPr>
              <a:t>.</a:t>
            </a:r>
            <a:endParaRPr lang="fr-BF" sz="3200" b="1" kern="0" spc="-35" dirty="0">
              <a:solidFill>
                <a:srgbClr val="FF0000"/>
              </a:solidFill>
              <a:latin typeface="adonis-web" pitchFamily="34" charset="0"/>
              <a:ea typeface="adonis-web" pitchFamily="34" charset="-122"/>
            </a:endParaRPr>
          </a:p>
        </p:txBody>
      </p:sp>
      <p:sp>
        <p:nvSpPr>
          <p:cNvPr id="20" name="ZoneTexte 19">
            <a:extLst>
              <a:ext uri="{FF2B5EF4-FFF2-40B4-BE49-F238E27FC236}">
                <a16:creationId xmlns:a16="http://schemas.microsoft.com/office/drawing/2014/main" id="{AE7C658C-A5A2-F96F-D820-012D5F8BCFDB}"/>
              </a:ext>
            </a:extLst>
          </p:cNvPr>
          <p:cNvSpPr txBox="1"/>
          <p:nvPr/>
        </p:nvSpPr>
        <p:spPr>
          <a:xfrm>
            <a:off x="4261009" y="2490097"/>
            <a:ext cx="9615949" cy="5605445"/>
          </a:xfrm>
          <a:prstGeom prst="rect">
            <a:avLst/>
          </a:prstGeom>
          <a:noFill/>
        </p:spPr>
        <p:txBody>
          <a:bodyPr wrap="square">
            <a:spAutoFit/>
          </a:bodyPr>
          <a:lstStyle/>
          <a:p>
            <a:pPr>
              <a:lnSpc>
                <a:spcPct val="107000"/>
              </a:lnSpc>
              <a:spcAft>
                <a:spcPts val="800"/>
              </a:spcAft>
            </a:pPr>
            <a:r>
              <a:rPr lang="fr-BF" sz="2800" b="1" kern="100" dirty="0">
                <a:effectLst/>
                <a:latin typeface="Calibri" panose="020F0502020204030204" pitchFamily="34" charset="0"/>
                <a:ea typeface="Calibri" panose="020F0502020204030204" pitchFamily="34" charset="0"/>
                <a:cs typeface="Times New Roman" panose="02020603050405020304" pitchFamily="18" charset="0"/>
              </a:rPr>
              <a:t>1. Augmentation de la visibilité et de la portée du marché:</a:t>
            </a:r>
            <a:endParaRPr lang="fr-BF"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F" sz="2800" b="1" kern="100" dirty="0">
                <a:effectLst/>
                <a:latin typeface="Calibri" panose="020F0502020204030204" pitchFamily="34" charset="0"/>
                <a:ea typeface="Calibri" panose="020F0502020204030204" pitchFamily="34" charset="0"/>
                <a:cs typeface="Times New Roman" panose="02020603050405020304" pitchFamily="18" charset="0"/>
              </a:rPr>
              <a:t>2. Acquisition de trafic ciblé et de leads:</a:t>
            </a:r>
            <a:endParaRPr lang="fr-BF"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F" sz="2800" b="1" kern="100" dirty="0">
                <a:effectLst/>
                <a:latin typeface="Calibri" panose="020F0502020204030204" pitchFamily="34" charset="0"/>
                <a:ea typeface="Calibri" panose="020F0502020204030204" pitchFamily="34" charset="0"/>
                <a:cs typeface="Times New Roman" panose="02020603050405020304" pitchFamily="18" charset="0"/>
              </a:rPr>
              <a:t>3. Augmentation des ventes et du ROI:</a:t>
            </a:r>
            <a:endParaRPr lang="fr-BF"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F" sz="2800" b="1" kern="100" dirty="0">
                <a:effectLst/>
                <a:latin typeface="Calibri" panose="020F0502020204030204" pitchFamily="34" charset="0"/>
                <a:ea typeface="Calibri" panose="020F0502020204030204" pitchFamily="34" charset="0"/>
                <a:cs typeface="Times New Roman" panose="02020603050405020304" pitchFamily="18" charset="0"/>
              </a:rPr>
              <a:t>4. </a:t>
            </a:r>
            <a:r>
              <a:rPr lang="fr-FR" sz="2800" b="1" kern="100" dirty="0">
                <a:effectLst/>
                <a:latin typeface="Calibri" panose="020F0502020204030204" pitchFamily="34" charset="0"/>
                <a:ea typeface="Calibri" panose="020F0502020204030204" pitchFamily="34" charset="0"/>
                <a:cs typeface="Times New Roman" panose="02020603050405020304" pitchFamily="18" charset="0"/>
              </a:rPr>
              <a:t>Moins de dépenses</a:t>
            </a:r>
            <a:endParaRPr lang="fr-BF"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F" sz="2800" b="1" kern="100" dirty="0">
                <a:effectLst/>
                <a:latin typeface="Calibri" panose="020F0502020204030204" pitchFamily="34" charset="0"/>
                <a:ea typeface="Calibri" panose="020F0502020204030204" pitchFamily="34" charset="0"/>
                <a:cs typeface="Times New Roman" panose="02020603050405020304" pitchFamily="18" charset="0"/>
              </a:rPr>
              <a:t>5. Flexibilité et évolutivité:</a:t>
            </a:r>
            <a:endParaRPr lang="fr-BF"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F" sz="2800" b="1" kern="100" dirty="0">
                <a:effectLst/>
                <a:latin typeface="Calibri" panose="020F0502020204030204" pitchFamily="34" charset="0"/>
                <a:ea typeface="Calibri" panose="020F0502020204030204" pitchFamily="34" charset="0"/>
                <a:cs typeface="Times New Roman" panose="02020603050405020304" pitchFamily="18" charset="0"/>
              </a:rPr>
              <a:t>6. Accroissement de la crédibilité et de la confiance:</a:t>
            </a:r>
            <a:endParaRPr lang="fr-BF"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F" sz="2800" b="1" kern="100" dirty="0">
                <a:effectLst/>
                <a:latin typeface="Calibri" panose="020F0502020204030204" pitchFamily="34" charset="0"/>
                <a:ea typeface="Calibri" panose="020F0502020204030204" pitchFamily="34" charset="0"/>
                <a:cs typeface="Times New Roman" panose="02020603050405020304" pitchFamily="18" charset="0"/>
              </a:rPr>
              <a:t>7. Accès à de nouvelles données et informations:</a:t>
            </a:r>
            <a:endParaRPr lang="fr-BF"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F" sz="2800" b="1" kern="100" dirty="0">
                <a:effectLst/>
                <a:latin typeface="Calibri" panose="020F0502020204030204" pitchFamily="34" charset="0"/>
                <a:ea typeface="Calibri" panose="020F0502020204030204" pitchFamily="34" charset="0"/>
                <a:cs typeface="Times New Roman" panose="02020603050405020304" pitchFamily="18" charset="0"/>
              </a:rPr>
              <a:t>8. Diversification des canaux de marketing:</a:t>
            </a:r>
            <a:endParaRPr lang="fr-BF"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F" sz="2800" b="1" kern="100" dirty="0">
                <a:effectLst/>
                <a:latin typeface="Calibri" panose="020F0502020204030204" pitchFamily="34" charset="0"/>
                <a:ea typeface="Calibri" panose="020F0502020204030204" pitchFamily="34" charset="0"/>
                <a:cs typeface="Times New Roman" panose="02020603050405020304" pitchFamily="18" charset="0"/>
              </a:rPr>
              <a:t>9. Motivation et responsabilisation des affiliés:</a:t>
            </a:r>
            <a:endParaRPr lang="fr-BF"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F" sz="2800" b="1" kern="100" dirty="0">
                <a:effectLst/>
                <a:latin typeface="Calibri" panose="020F0502020204030204" pitchFamily="34" charset="0"/>
                <a:ea typeface="Calibri" panose="020F0502020204030204" pitchFamily="34" charset="0"/>
                <a:cs typeface="Times New Roman" panose="02020603050405020304" pitchFamily="18" charset="0"/>
              </a:rPr>
              <a:t>10. Création de partenariats durables:</a:t>
            </a:r>
            <a:endParaRPr lang="fr-BF"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txBody>
          <a:bodyPr/>
          <a:lstStyle/>
          <a:p>
            <a:endParaRPr lang="fr-BF" dirty="0"/>
          </a:p>
        </p:txBody>
      </p:sp>
      <p:sp>
        <p:nvSpPr>
          <p:cNvPr id="4" name="Text 1"/>
          <p:cNvSpPr/>
          <p:nvPr/>
        </p:nvSpPr>
        <p:spPr>
          <a:xfrm>
            <a:off x="2348389" y="49325"/>
            <a:ext cx="9517856" cy="694373"/>
          </a:xfrm>
          <a:prstGeom prst="rect">
            <a:avLst/>
          </a:prstGeom>
          <a:noFill/>
          <a:ln/>
        </p:spPr>
        <p:txBody>
          <a:bodyPr wrap="none" rtlCol="0" anchor="t"/>
          <a:lstStyle/>
          <a:p>
            <a:pPr marL="0" indent="0">
              <a:lnSpc>
                <a:spcPts val="5468"/>
              </a:lnSpc>
              <a:buNone/>
            </a:pPr>
            <a:r>
              <a:rPr lang="en-US" sz="4374" b="1" kern="0" spc="-35" dirty="0">
                <a:solidFill>
                  <a:srgbClr val="000000"/>
                </a:solidFill>
                <a:latin typeface="adonis-web" pitchFamily="34" charset="0"/>
                <a:ea typeface="adonis-web" pitchFamily="34" charset="-122"/>
                <a:cs typeface="adonis-web" pitchFamily="34" charset="-120"/>
              </a:rPr>
              <a:t>Avantages de l'affiliation pour les affiliés</a:t>
            </a:r>
            <a:endParaRPr lang="en-US" sz="4374" dirty="0"/>
          </a:p>
        </p:txBody>
      </p:sp>
      <p:sp>
        <p:nvSpPr>
          <p:cNvPr id="16" name="ZoneTexte 15">
            <a:extLst>
              <a:ext uri="{FF2B5EF4-FFF2-40B4-BE49-F238E27FC236}">
                <a16:creationId xmlns:a16="http://schemas.microsoft.com/office/drawing/2014/main" id="{CA875A2A-0ABE-350B-6E26-A8AB91B98017}"/>
              </a:ext>
            </a:extLst>
          </p:cNvPr>
          <p:cNvSpPr txBox="1"/>
          <p:nvPr/>
        </p:nvSpPr>
        <p:spPr>
          <a:xfrm>
            <a:off x="487680" y="781189"/>
            <a:ext cx="13837920" cy="796565"/>
          </a:xfrm>
          <a:prstGeom prst="rect">
            <a:avLst/>
          </a:prstGeom>
          <a:noFill/>
        </p:spPr>
        <p:txBody>
          <a:bodyPr wrap="square">
            <a:spAutoFit/>
          </a:bodyPr>
          <a:lstStyle/>
          <a:p>
            <a:pPr>
              <a:lnSpc>
                <a:spcPct val="107000"/>
              </a:lnSpc>
              <a:spcAft>
                <a:spcPts val="800"/>
              </a:spcAft>
            </a:pPr>
            <a:r>
              <a:rPr lang="fr-BF" sz="2187" b="1" kern="0" spc="-35" dirty="0">
                <a:solidFill>
                  <a:srgbClr val="FF0000"/>
                </a:solidFill>
                <a:latin typeface="adonis-web" pitchFamily="34" charset="0"/>
                <a:ea typeface="adonis-web" pitchFamily="34" charset="-122"/>
              </a:rPr>
              <a:t>Le marketing d'affiliation peut être un excellent moyen pour les individus de gagner de l'argent en ligne, de créer une entreprise et de vivre </a:t>
            </a:r>
            <a:r>
              <a:rPr lang="fr-FR" sz="2187" b="1" kern="0" spc="-35">
                <a:solidFill>
                  <a:srgbClr val="FF0000"/>
                </a:solidFill>
                <a:latin typeface="adonis-web" pitchFamily="34" charset="0"/>
                <a:ea typeface="adonis-web" pitchFamily="34" charset="-122"/>
              </a:rPr>
              <a:t> son</a:t>
            </a:r>
            <a:r>
              <a:rPr lang="fr-BF" sz="2187" b="1" kern="0" spc="-35">
                <a:solidFill>
                  <a:srgbClr val="FF0000"/>
                </a:solidFill>
                <a:latin typeface="adonis-web" pitchFamily="34" charset="0"/>
                <a:ea typeface="adonis-web" pitchFamily="34" charset="-122"/>
              </a:rPr>
              <a:t> </a:t>
            </a:r>
            <a:r>
              <a:rPr lang="fr-BF" sz="2187" b="1" kern="0" spc="-35" dirty="0">
                <a:solidFill>
                  <a:srgbClr val="FF0000"/>
                </a:solidFill>
                <a:latin typeface="adonis-web" pitchFamily="34" charset="0"/>
                <a:ea typeface="adonis-web" pitchFamily="34" charset="-122"/>
              </a:rPr>
              <a:t>style de vie. </a:t>
            </a:r>
          </a:p>
        </p:txBody>
      </p:sp>
      <p:sp>
        <p:nvSpPr>
          <p:cNvPr id="17" name="ZoneTexte 16">
            <a:extLst>
              <a:ext uri="{FF2B5EF4-FFF2-40B4-BE49-F238E27FC236}">
                <a16:creationId xmlns:a16="http://schemas.microsoft.com/office/drawing/2014/main" id="{0FBE722D-5CF2-F329-925B-C368751216D6}"/>
              </a:ext>
            </a:extLst>
          </p:cNvPr>
          <p:cNvSpPr txBox="1"/>
          <p:nvPr/>
        </p:nvSpPr>
        <p:spPr>
          <a:xfrm>
            <a:off x="1341120" y="1716105"/>
            <a:ext cx="11948160" cy="6375143"/>
          </a:xfrm>
          <a:prstGeom prst="rect">
            <a:avLst/>
          </a:prstGeom>
          <a:noFill/>
        </p:spPr>
        <p:txBody>
          <a:bodyPr wrap="square">
            <a:spAutoFit/>
          </a:bodyPr>
          <a:lstStyle/>
          <a:p>
            <a:pPr>
              <a:lnSpc>
                <a:spcPct val="107000"/>
              </a:lnSpc>
              <a:spcAft>
                <a:spcPts val="800"/>
              </a:spcAft>
            </a:pPr>
            <a:r>
              <a:rPr lang="fr-BF" sz="2000" b="1" kern="100" dirty="0">
                <a:effectLst/>
                <a:latin typeface="Calibri" panose="020F0502020204030204" pitchFamily="34" charset="0"/>
                <a:ea typeface="Calibri" panose="020F0502020204030204" pitchFamily="34" charset="0"/>
                <a:cs typeface="Times New Roman" panose="02020603050405020304" pitchFamily="18" charset="0"/>
              </a:rPr>
              <a:t>1. Potentiel de revenus élevé</a:t>
            </a:r>
            <a:r>
              <a:rPr lang="fr-FR" sz="2000" b="1" kern="100" dirty="0">
                <a:effectLst/>
                <a:latin typeface="Calibri" panose="020F0502020204030204" pitchFamily="34" charset="0"/>
                <a:ea typeface="Calibri" panose="020F0502020204030204" pitchFamily="34" charset="0"/>
                <a:cs typeface="Times New Roman" panose="02020603050405020304" pitchFamily="18" charset="0"/>
              </a:rPr>
              <a:t> régulier</a:t>
            </a:r>
            <a:r>
              <a:rPr lang="fr-BF" sz="2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fr-BF" sz="2000" kern="100" dirty="0">
                <a:effectLst/>
                <a:latin typeface="Calibri" panose="020F0502020204030204" pitchFamily="34" charset="0"/>
                <a:ea typeface="Calibri" panose="020F0502020204030204" pitchFamily="34" charset="0"/>
                <a:cs typeface="Times New Roman" panose="02020603050405020304" pitchFamily="18" charset="0"/>
              </a:rPr>
              <a:t> Il n'y a pas de limite à ce que vous pouvez gagner en tant qu'affilié, et certains affiliés gagnent des revenus à six chiffres.</a:t>
            </a:r>
          </a:p>
          <a:p>
            <a:pPr>
              <a:lnSpc>
                <a:spcPct val="107000"/>
              </a:lnSpc>
              <a:spcAft>
                <a:spcPts val="800"/>
              </a:spcAft>
            </a:pPr>
            <a:r>
              <a:rPr lang="fr-BF" sz="2000" b="1" kern="100" dirty="0">
                <a:effectLst/>
                <a:latin typeface="Calibri" panose="020F0502020204030204" pitchFamily="34" charset="0"/>
                <a:ea typeface="Calibri" panose="020F0502020204030204" pitchFamily="34" charset="0"/>
                <a:cs typeface="Times New Roman" panose="02020603050405020304" pitchFamily="18" charset="0"/>
              </a:rPr>
              <a:t>2. Flexibilité et liberté :</a:t>
            </a:r>
            <a:r>
              <a:rPr lang="fr-BF" sz="2000" kern="100" dirty="0">
                <a:effectLst/>
                <a:latin typeface="Calibri" panose="020F0502020204030204" pitchFamily="34" charset="0"/>
                <a:ea typeface="Calibri" panose="020F0502020204030204" pitchFamily="34" charset="0"/>
                <a:cs typeface="Times New Roman" panose="02020603050405020304" pitchFamily="18" charset="0"/>
              </a:rPr>
              <a:t> Vous pouvez travailler quand et où vous le souhaitez, et vous êtes votre propre patron.</a:t>
            </a:r>
          </a:p>
          <a:p>
            <a:pPr>
              <a:lnSpc>
                <a:spcPts val="2734"/>
              </a:lnSpc>
            </a:pPr>
            <a:r>
              <a:rPr lang="fr-BF" sz="2000" b="1" kern="100" dirty="0">
                <a:effectLst/>
                <a:latin typeface="Calibri" panose="020F0502020204030204" pitchFamily="34" charset="0"/>
                <a:ea typeface="Calibri" panose="020F0502020204030204" pitchFamily="34" charset="0"/>
                <a:cs typeface="Times New Roman" panose="02020603050405020304" pitchFamily="18" charset="0"/>
              </a:rPr>
              <a:t>3. Coût de démarrage très faible </a:t>
            </a:r>
            <a:r>
              <a:rPr lang="fr-FR" sz="2000" b="1" kern="100" dirty="0">
                <a:latin typeface="Calibri" panose="020F0502020204030204" pitchFamily="34" charset="0"/>
                <a:cs typeface="Times New Roman" panose="02020603050405020304" pitchFamily="18" charset="0"/>
              </a:rPr>
              <a:t>et  </a:t>
            </a:r>
            <a:r>
              <a:rPr lang="en-US" sz="2000" b="1" kern="100" dirty="0">
                <a:latin typeface="Calibri" panose="020F0502020204030204" pitchFamily="34" charset="0"/>
                <a:cs typeface="Times New Roman" panose="02020603050405020304" pitchFamily="18" charset="0"/>
              </a:rPr>
              <a:t>Pas d’investissement </a:t>
            </a:r>
            <a:r>
              <a:rPr lang="fr-BF" sz="2000" b="1" kern="100" dirty="0">
                <a:effectLst/>
                <a:latin typeface="Calibri" panose="020F0502020204030204" pitchFamily="34" charset="0"/>
                <a:ea typeface="Calibri" panose="020F0502020204030204" pitchFamily="34" charset="0"/>
                <a:cs typeface="Times New Roman" panose="02020603050405020304" pitchFamily="18" charset="0"/>
              </a:rPr>
              <a:t>:</a:t>
            </a:r>
            <a:r>
              <a:rPr lang="fr-BF" sz="2000" kern="100" dirty="0">
                <a:effectLst/>
                <a:latin typeface="Calibri" panose="020F0502020204030204" pitchFamily="34" charset="0"/>
                <a:ea typeface="Calibri" panose="020F0502020204030204" pitchFamily="34" charset="0"/>
                <a:cs typeface="Times New Roman" panose="02020603050405020304" pitchFamily="18" charset="0"/>
              </a:rPr>
              <a:t> Il n'y a pas de coûts de démarrage importants requis, et vous n'avez pas besoin d'avoir de compétences ou d'expérience particulières.</a:t>
            </a:r>
          </a:p>
          <a:p>
            <a:pPr>
              <a:lnSpc>
                <a:spcPct val="107000"/>
              </a:lnSpc>
              <a:spcAft>
                <a:spcPts val="800"/>
              </a:spcAft>
            </a:pPr>
            <a:r>
              <a:rPr lang="fr-BF" sz="2000" b="1" kern="100" dirty="0">
                <a:effectLst/>
                <a:latin typeface="Calibri" panose="020F0502020204030204" pitchFamily="34" charset="0"/>
                <a:ea typeface="Calibri" panose="020F0502020204030204" pitchFamily="34" charset="0"/>
                <a:cs typeface="Times New Roman" panose="02020603050405020304" pitchFamily="18" charset="0"/>
              </a:rPr>
              <a:t>4. Diversité des opportunités :</a:t>
            </a:r>
            <a:r>
              <a:rPr lang="fr-BF" sz="2000" kern="100" dirty="0">
                <a:effectLst/>
                <a:latin typeface="Calibri" panose="020F0502020204030204" pitchFamily="34" charset="0"/>
                <a:ea typeface="Calibri" panose="020F0502020204030204" pitchFamily="34" charset="0"/>
                <a:cs typeface="Times New Roman" panose="02020603050405020304" pitchFamily="18" charset="0"/>
              </a:rPr>
              <a:t> grande variété de niches, </a:t>
            </a:r>
          </a:p>
          <a:p>
            <a:pPr>
              <a:lnSpc>
                <a:spcPct val="107000"/>
              </a:lnSpc>
              <a:spcAft>
                <a:spcPts val="800"/>
              </a:spcAft>
            </a:pPr>
            <a:r>
              <a:rPr lang="fr-BF" sz="2000" b="1" kern="100" dirty="0">
                <a:effectLst/>
                <a:latin typeface="Calibri" panose="020F0502020204030204" pitchFamily="34" charset="0"/>
                <a:ea typeface="Calibri" panose="020F0502020204030204" pitchFamily="34" charset="0"/>
                <a:cs typeface="Times New Roman" panose="02020603050405020304" pitchFamily="18" charset="0"/>
              </a:rPr>
              <a:t>5. Pas besoin de créer ou de gérer des produits :</a:t>
            </a:r>
            <a:endParaRPr lang="fr-BF"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F" sz="2000" kern="100" dirty="0">
                <a:effectLst/>
                <a:latin typeface="Calibri" panose="020F0502020204030204" pitchFamily="34" charset="0"/>
                <a:ea typeface="Calibri" panose="020F0502020204030204" pitchFamily="34" charset="0"/>
                <a:cs typeface="Times New Roman" panose="02020603050405020304" pitchFamily="18" charset="0"/>
              </a:rPr>
              <a:t>En tant qu'affilié, vous ne faites pas la promotion de vos propres produits ou services. Vous faites la promotion des produits ou services d'autres entreprises, ce qui signifie que vous n'avez pas à vous soucier de la création, de la gestion ou de l'expédition des produits.</a:t>
            </a:r>
          </a:p>
          <a:p>
            <a:pPr>
              <a:lnSpc>
                <a:spcPct val="107000"/>
              </a:lnSpc>
              <a:spcAft>
                <a:spcPts val="800"/>
              </a:spcAft>
            </a:pPr>
            <a:r>
              <a:rPr lang="fr-BF" sz="2000" b="1" kern="100" dirty="0">
                <a:effectLst/>
                <a:latin typeface="Calibri" panose="020F0502020204030204" pitchFamily="34" charset="0"/>
                <a:ea typeface="Calibri" panose="020F0502020204030204" pitchFamily="34" charset="0"/>
                <a:cs typeface="Times New Roman" panose="02020603050405020304" pitchFamily="18" charset="0"/>
              </a:rPr>
              <a:t>6. Potentiel d'apprentissage et de développement :</a:t>
            </a:r>
            <a:endParaRPr lang="fr-BF"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F" sz="2000" b="1" kern="100" dirty="0">
                <a:effectLst/>
                <a:latin typeface="Calibri" panose="020F0502020204030204" pitchFamily="34" charset="0"/>
                <a:ea typeface="Calibri" panose="020F0502020204030204" pitchFamily="34" charset="0"/>
                <a:cs typeface="Times New Roman" panose="02020603050405020304" pitchFamily="18" charset="0"/>
              </a:rPr>
              <a:t>7. Communauté de soutien :</a:t>
            </a:r>
            <a:endParaRPr lang="fr-BF"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F" sz="2000" b="1" kern="100" dirty="0">
                <a:effectLst/>
                <a:latin typeface="Calibri" panose="020F0502020204030204" pitchFamily="34" charset="0"/>
                <a:ea typeface="Calibri" panose="020F0502020204030204" pitchFamily="34" charset="0"/>
                <a:cs typeface="Times New Roman" panose="02020603050405020304" pitchFamily="18" charset="0"/>
              </a:rPr>
              <a:t>8. Récompenses pour partager vos passions :</a:t>
            </a:r>
            <a:endParaRPr lang="fr-BF"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F" sz="2000" b="1" kern="100" dirty="0">
                <a:effectLst/>
                <a:latin typeface="Calibri" panose="020F0502020204030204" pitchFamily="34" charset="0"/>
                <a:ea typeface="Calibri" panose="020F0502020204030204" pitchFamily="34" charset="0"/>
                <a:cs typeface="Times New Roman" panose="02020603050405020304" pitchFamily="18" charset="0"/>
              </a:rPr>
              <a:t>9. Possibilité de construire une entreprise durable :</a:t>
            </a:r>
            <a:endParaRPr lang="fr-BF"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F" sz="2000" b="1" kern="100" dirty="0">
                <a:effectLst/>
                <a:latin typeface="Calibri" panose="020F0502020204030204" pitchFamily="34" charset="0"/>
                <a:ea typeface="Calibri" panose="020F0502020204030204" pitchFamily="34" charset="0"/>
                <a:cs typeface="Times New Roman" panose="02020603050405020304" pitchFamily="18" charset="0"/>
              </a:rPr>
              <a:t>10. Potentiel de voyager et de vivre </a:t>
            </a:r>
            <a:r>
              <a:rPr lang="fr-FR" sz="2000" b="1" kern="100" dirty="0">
                <a:effectLst/>
                <a:latin typeface="Calibri" panose="020F0502020204030204" pitchFamily="34" charset="0"/>
                <a:ea typeface="Calibri" panose="020F0502020204030204" pitchFamily="34" charset="0"/>
                <a:cs typeface="Times New Roman" panose="02020603050405020304" pitchFamily="18" charset="0"/>
              </a:rPr>
              <a:t>son </a:t>
            </a:r>
            <a:r>
              <a:rPr lang="fr-BF" sz="2000" b="1" kern="100" dirty="0">
                <a:effectLst/>
                <a:latin typeface="Calibri" panose="020F0502020204030204" pitchFamily="34" charset="0"/>
                <a:ea typeface="Calibri" panose="020F0502020204030204" pitchFamily="34" charset="0"/>
                <a:cs typeface="Times New Roman" panose="02020603050405020304" pitchFamily="18" charset="0"/>
              </a:rPr>
              <a:t>style de vie</a:t>
            </a:r>
            <a:endParaRPr lang="fr-FR"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000" b="1" kern="100" dirty="0">
                <a:latin typeface="Calibri" panose="020F0502020204030204" pitchFamily="34" charset="0"/>
                <a:ea typeface="Calibri" panose="020F0502020204030204" pitchFamily="34" charset="0"/>
                <a:cs typeface="Times New Roman" panose="02020603050405020304" pitchFamily="18" charset="0"/>
              </a:rPr>
              <a:t>11. Pas de risque</a:t>
            </a:r>
            <a:endParaRPr lang="fr-BF"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TotalTime>
  <Words>2495</Words>
  <Application>Microsoft Office PowerPoint</Application>
  <PresentationFormat>Personnalisé</PresentationFormat>
  <Paragraphs>324</Paragraphs>
  <Slides>33</Slides>
  <Notes>10</Notes>
  <HiddenSlides>0</HiddenSlides>
  <MMClips>1</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33</vt:i4>
      </vt:variant>
    </vt:vector>
  </HeadingPairs>
  <TitlesOfParts>
    <vt:vector size="49" baseType="lpstr">
      <vt:lpstr>adonis-web</vt:lpstr>
      <vt:lpstr>-apple-system</vt:lpstr>
      <vt:lpstr>Aptos</vt:lpstr>
      <vt:lpstr>Arial</vt:lpstr>
      <vt:lpstr>Calibri</vt:lpstr>
      <vt:lpstr>Cambria Math</vt:lpstr>
      <vt:lpstr>Heebo</vt:lpstr>
      <vt:lpstr>inherit</vt:lpstr>
      <vt:lpstr>Inter</vt:lpstr>
      <vt:lpstr>Montserrat</vt:lpstr>
      <vt:lpstr>Söhne</vt:lpstr>
      <vt:lpstr>Source Sans Pro</vt:lpstr>
      <vt:lpstr>Times New Roman</vt:lpstr>
      <vt:lpstr>var(--font-secondary)</vt:lpstr>
      <vt:lpstr>Wingdings</vt:lpstr>
      <vt:lpstr>Office Theme</vt:lpstr>
      <vt:lpstr>Présentation PowerPoint</vt:lpstr>
      <vt:lpstr>Présentation PowerPoint</vt:lpstr>
      <vt:lpstr>Présentation PowerPoint</vt:lpstr>
      <vt:lpstr>QUI SOMMES-NOUS.</vt:lpstr>
      <vt:lpstr>Présentation PowerPoint</vt:lpstr>
      <vt:lpstr>Présentation PowerPoint</vt:lpstr>
      <vt:lpstr>TEMOIGNAGES</vt:lpstr>
      <vt:lpstr>Présentation PowerPoint</vt:lpstr>
      <vt:lpstr>Présentation PowerPoint</vt:lpstr>
      <vt:lpstr>Présentation PowerPoint</vt:lpstr>
      <vt:lpstr>Présentation PowerPoint</vt:lpstr>
      <vt:lpstr>Présentation PowerPoint</vt:lpstr>
      <vt:lpstr>LE  SYSTÈME DE  D’AUTOFINANCEMENT PAR LA FORMATION</vt:lpstr>
      <vt:lpstr>Nous accompagnons tous ceux qui achètent notre kit de formation d’entrepreneur. Et pour vous permettre de gagner beaucoup d’argent  pour entreprendre nous Utilisons le Système d’affiliation à niveau multiple</vt:lpstr>
      <vt:lpstr>Présentation PowerPoint</vt:lpstr>
      <vt:lpstr>Présentation PowerPoint</vt:lpstr>
      <vt:lpstr>NON  ≤ 297</vt:lpstr>
      <vt:lpstr>EXEMPLES PRATIQUES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knight-industries@outlook.fr</cp:lastModifiedBy>
  <cp:revision>18</cp:revision>
  <dcterms:created xsi:type="dcterms:W3CDTF">2024-05-08T17:27:13Z</dcterms:created>
  <dcterms:modified xsi:type="dcterms:W3CDTF">2024-06-28T09:36:59Z</dcterms:modified>
</cp:coreProperties>
</file>